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Noto Serif" charset="1" panose="02020600060500020200"/>
      <p:regular r:id="rId18"/>
    </p:embeddedFont>
    <p:embeddedFont>
      <p:font typeface="Arimo" charset="1" panose="020B0604020202020204"/>
      <p:regular r:id="rId19"/>
    </p:embeddedFont>
    <p:embeddedFont>
      <p:font typeface="Noto Serif Bold" charset="1" panose="02020800060500020200"/>
      <p:regular r:id="rId20"/>
    </p:embeddedFont>
    <p:embeddedFont>
      <p:font typeface="Arimo Bold" charset="1" panose="020B0704020202020204"/>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gamma.app/?utm_source=made-with-gamma" TargetMode="External" Type="http://schemas.openxmlformats.org/officeDocument/2006/relationships/hyperlink"/><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gamma.app/?utm_source=made-with-gamma" TargetMode="External" Type="http://schemas.openxmlformats.org/officeDocument/2006/relationships/hyperlink"/><Relationship Id="rId4" Target="../media/image4.pn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 Id="rId7" Target="../media/image14.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5F9F2">
                <a:alpha val="90196"/>
              </a:srgbClr>
            </a:solidFill>
          </p:spPr>
        </p:sp>
      </p:grpSp>
      <p:grpSp>
        <p:nvGrpSpPr>
          <p:cNvPr name="Group 6" id="6"/>
          <p:cNvGrpSpPr/>
          <p:nvPr/>
        </p:nvGrpSpPr>
        <p:grpSpPr>
          <a:xfrm rot="0">
            <a:off x="-152328" y="0"/>
            <a:ext cx="7802149" cy="10423879"/>
            <a:chOff x="0" y="0"/>
            <a:chExt cx="10402866" cy="13898505"/>
          </a:xfrm>
        </p:grpSpPr>
        <p:sp>
          <p:nvSpPr>
            <p:cNvPr name="Freeform 7" id="7" descr="preencoded.png"/>
            <p:cNvSpPr/>
            <p:nvPr/>
          </p:nvSpPr>
          <p:spPr>
            <a:xfrm flipH="false" flipV="false" rot="0">
              <a:off x="0" y="0"/>
              <a:ext cx="10402866" cy="13898505"/>
            </a:xfrm>
            <a:custGeom>
              <a:avLst/>
              <a:gdLst/>
              <a:ahLst/>
              <a:cxnLst/>
              <a:rect r="r" b="b" t="t" l="l"/>
              <a:pathLst>
                <a:path h="13898505" w="10402866">
                  <a:moveTo>
                    <a:pt x="0" y="0"/>
                  </a:moveTo>
                  <a:lnTo>
                    <a:pt x="10402866" y="0"/>
                  </a:lnTo>
                  <a:lnTo>
                    <a:pt x="10402866" y="13898505"/>
                  </a:lnTo>
                  <a:lnTo>
                    <a:pt x="0" y="13898505"/>
                  </a:lnTo>
                  <a:lnTo>
                    <a:pt x="0" y="0"/>
                  </a:lnTo>
                  <a:close/>
                </a:path>
              </a:pathLst>
            </a:custGeom>
            <a:blipFill>
              <a:blip r:embed="rId3"/>
              <a:stretch>
                <a:fillRect l="0" t="-3463" r="0" b="-3463"/>
              </a:stretch>
            </a:blipFill>
          </p:spPr>
        </p:sp>
      </p:grpSp>
      <p:grpSp>
        <p:nvGrpSpPr>
          <p:cNvPr name="Group 8" id="8"/>
          <p:cNvGrpSpPr/>
          <p:nvPr/>
        </p:nvGrpSpPr>
        <p:grpSpPr>
          <a:xfrm rot="0">
            <a:off x="147843" y="2288917"/>
            <a:ext cx="5924046" cy="5846045"/>
            <a:chOff x="0" y="0"/>
            <a:chExt cx="7227548" cy="7132384"/>
          </a:xfrm>
        </p:grpSpPr>
        <p:sp>
          <p:nvSpPr>
            <p:cNvPr name="Freeform 9" id="9"/>
            <p:cNvSpPr/>
            <p:nvPr/>
          </p:nvSpPr>
          <p:spPr>
            <a:xfrm flipH="false" flipV="false" rot="0">
              <a:off x="0" y="0"/>
              <a:ext cx="7227547" cy="7132384"/>
            </a:xfrm>
            <a:custGeom>
              <a:avLst/>
              <a:gdLst/>
              <a:ahLst/>
              <a:cxnLst/>
              <a:rect r="r" b="b" t="t" l="l"/>
              <a:pathLst>
                <a:path h="7132384" w="7227547">
                  <a:moveTo>
                    <a:pt x="0" y="0"/>
                  </a:moveTo>
                  <a:lnTo>
                    <a:pt x="7227547" y="0"/>
                  </a:lnTo>
                  <a:lnTo>
                    <a:pt x="7227547" y="7132384"/>
                  </a:lnTo>
                  <a:lnTo>
                    <a:pt x="0" y="7132384"/>
                  </a:lnTo>
                  <a:lnTo>
                    <a:pt x="0" y="0"/>
                  </a:lnTo>
                  <a:close/>
                </a:path>
              </a:pathLst>
            </a:custGeom>
            <a:blipFill>
              <a:blip r:embed="rId4"/>
              <a:stretch>
                <a:fillRect l="0" t="-486" r="0" b="-486"/>
              </a:stretch>
            </a:blipFill>
          </p:spPr>
        </p:sp>
      </p:grpSp>
      <p:sp>
        <p:nvSpPr>
          <p:cNvPr name="TextBox 10" id="10"/>
          <p:cNvSpPr txBox="true"/>
          <p:nvPr/>
        </p:nvSpPr>
        <p:spPr>
          <a:xfrm rot="0">
            <a:off x="8763952" y="3268469"/>
            <a:ext cx="9295214" cy="1598434"/>
          </a:xfrm>
          <a:prstGeom prst="rect">
            <a:avLst/>
          </a:prstGeom>
        </p:spPr>
        <p:txBody>
          <a:bodyPr anchor="t" rtlCol="false" tIns="0" lIns="0" bIns="0" rIns="0">
            <a:spAutoFit/>
          </a:bodyPr>
          <a:lstStyle/>
          <a:p>
            <a:pPr algn="l">
              <a:lnSpc>
                <a:spcPts val="6313"/>
              </a:lnSpc>
            </a:pPr>
            <a:r>
              <a:rPr lang="en-US" sz="5062">
                <a:solidFill>
                  <a:srgbClr val="006747"/>
                </a:solidFill>
                <a:latin typeface="Noto Serif"/>
                <a:ea typeface="Noto Serif"/>
                <a:cs typeface="Noto Serif"/>
                <a:sym typeface="Noto Serif"/>
              </a:rPr>
              <a:t>Think Tank: Knowledge   Center for Employees</a:t>
            </a:r>
          </a:p>
        </p:txBody>
      </p:sp>
      <p:sp>
        <p:nvSpPr>
          <p:cNvPr name="TextBox 11" id="11"/>
          <p:cNvSpPr txBox="true"/>
          <p:nvPr/>
        </p:nvSpPr>
        <p:spPr>
          <a:xfrm rot="0">
            <a:off x="8842474" y="5428129"/>
            <a:ext cx="9445526" cy="1776413"/>
          </a:xfrm>
          <a:prstGeom prst="rect">
            <a:avLst/>
          </a:prstGeom>
        </p:spPr>
        <p:txBody>
          <a:bodyPr anchor="t" rtlCol="false" tIns="0" lIns="0" bIns="0" rIns="0">
            <a:spAutoFit/>
          </a:bodyPr>
          <a:lstStyle/>
          <a:p>
            <a:pPr algn="l">
              <a:lnSpc>
                <a:spcPts val="3562"/>
              </a:lnSpc>
            </a:pPr>
            <a:r>
              <a:rPr lang="en-US" sz="2187">
                <a:solidFill>
                  <a:srgbClr val="4B4A4A"/>
                </a:solidFill>
                <a:latin typeface="Arimo"/>
                <a:ea typeface="Arimo"/>
                <a:cs typeface="Arimo"/>
                <a:sym typeface="Arimo"/>
              </a:rPr>
              <a:t>Welcome to the Tripura Gramin Bank Think Tank, your central knowledge hub designed to empower every employee. This initiative supports skill development and fosters information sharing, ultimately enhancing performance and driving bank growth.</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5F9F2">
                <a:alpha val="90196"/>
              </a:srgbClr>
            </a:solidFill>
          </p:spPr>
        </p:sp>
      </p:grpSp>
      <p:sp>
        <p:nvSpPr>
          <p:cNvPr name="TextBox 6" id="6"/>
          <p:cNvSpPr txBox="true"/>
          <p:nvPr/>
        </p:nvSpPr>
        <p:spPr>
          <a:xfrm rot="0">
            <a:off x="992238" y="751135"/>
            <a:ext cx="11076682" cy="914549"/>
          </a:xfrm>
          <a:prstGeom prst="rect">
            <a:avLst/>
          </a:prstGeom>
        </p:spPr>
        <p:txBody>
          <a:bodyPr anchor="t" rtlCol="false" tIns="0" lIns="0" bIns="0" rIns="0">
            <a:spAutoFit/>
          </a:bodyPr>
          <a:lstStyle/>
          <a:p>
            <a:pPr algn="l">
              <a:lnSpc>
                <a:spcPts val="6937"/>
              </a:lnSpc>
            </a:pPr>
            <a:r>
              <a:rPr lang="en-US" sz="5562" b="true">
                <a:solidFill>
                  <a:srgbClr val="006747"/>
                </a:solidFill>
                <a:latin typeface="Noto Serif Bold"/>
                <a:ea typeface="Noto Serif Bold"/>
                <a:cs typeface="Noto Serif Bold"/>
                <a:sym typeface="Noto Serif Bold"/>
              </a:rPr>
              <a:t>Future Plans and Development</a:t>
            </a:r>
          </a:p>
        </p:txBody>
      </p:sp>
      <p:grpSp>
        <p:nvGrpSpPr>
          <p:cNvPr name="Group 7" id="7"/>
          <p:cNvGrpSpPr/>
          <p:nvPr/>
        </p:nvGrpSpPr>
        <p:grpSpPr>
          <a:xfrm rot="0">
            <a:off x="987475" y="2227957"/>
            <a:ext cx="3872656" cy="6892379"/>
            <a:chOff x="0" y="0"/>
            <a:chExt cx="5163542" cy="9189838"/>
          </a:xfrm>
        </p:grpSpPr>
        <p:sp>
          <p:nvSpPr>
            <p:cNvPr name="Freeform 8" id="8"/>
            <p:cNvSpPr/>
            <p:nvPr/>
          </p:nvSpPr>
          <p:spPr>
            <a:xfrm flipH="false" flipV="false" rot="0">
              <a:off x="6350" y="6350"/>
              <a:ext cx="5150866" cy="9177147"/>
            </a:xfrm>
            <a:custGeom>
              <a:avLst/>
              <a:gdLst/>
              <a:ahLst/>
              <a:cxnLst/>
              <a:rect r="r" b="b" t="t" l="l"/>
              <a:pathLst>
                <a:path h="9177147" w="5150866">
                  <a:moveTo>
                    <a:pt x="0" y="340614"/>
                  </a:moveTo>
                  <a:cubicBezTo>
                    <a:pt x="0" y="152527"/>
                    <a:pt x="152400" y="0"/>
                    <a:pt x="340233" y="0"/>
                  </a:cubicBezTo>
                  <a:lnTo>
                    <a:pt x="4810633" y="0"/>
                  </a:lnTo>
                  <a:cubicBezTo>
                    <a:pt x="4998593" y="0"/>
                    <a:pt x="5150866" y="152527"/>
                    <a:pt x="5150866" y="340614"/>
                  </a:cubicBezTo>
                  <a:lnTo>
                    <a:pt x="5150866" y="8836533"/>
                  </a:lnTo>
                  <a:cubicBezTo>
                    <a:pt x="5150866" y="9024620"/>
                    <a:pt x="4998466" y="9177147"/>
                    <a:pt x="4810633" y="9177147"/>
                  </a:cubicBezTo>
                  <a:lnTo>
                    <a:pt x="340233" y="9177147"/>
                  </a:lnTo>
                  <a:cubicBezTo>
                    <a:pt x="152400" y="9177147"/>
                    <a:pt x="0" y="9024620"/>
                    <a:pt x="0" y="8836533"/>
                  </a:cubicBezTo>
                  <a:close/>
                </a:path>
              </a:pathLst>
            </a:custGeom>
            <a:solidFill>
              <a:srgbClr val="D1EFE4"/>
            </a:solidFill>
          </p:spPr>
        </p:sp>
        <p:sp>
          <p:nvSpPr>
            <p:cNvPr name="Freeform 9" id="9"/>
            <p:cNvSpPr/>
            <p:nvPr/>
          </p:nvSpPr>
          <p:spPr>
            <a:xfrm flipH="false" flipV="false" rot="0">
              <a:off x="0" y="0"/>
              <a:ext cx="5163566" cy="9189847"/>
            </a:xfrm>
            <a:custGeom>
              <a:avLst/>
              <a:gdLst/>
              <a:ahLst/>
              <a:cxnLst/>
              <a:rect r="r" b="b" t="t" l="l"/>
              <a:pathLst>
                <a:path h="9189847" w="5163566">
                  <a:moveTo>
                    <a:pt x="0" y="346964"/>
                  </a:moveTo>
                  <a:cubicBezTo>
                    <a:pt x="0" y="155321"/>
                    <a:pt x="155194" y="0"/>
                    <a:pt x="346583" y="0"/>
                  </a:cubicBezTo>
                  <a:lnTo>
                    <a:pt x="4816983" y="0"/>
                  </a:lnTo>
                  <a:lnTo>
                    <a:pt x="4816983" y="6350"/>
                  </a:lnTo>
                  <a:lnTo>
                    <a:pt x="4816983" y="0"/>
                  </a:lnTo>
                  <a:cubicBezTo>
                    <a:pt x="5008372" y="0"/>
                    <a:pt x="5163566" y="155321"/>
                    <a:pt x="5163566" y="346964"/>
                  </a:cubicBezTo>
                  <a:lnTo>
                    <a:pt x="5157216" y="346964"/>
                  </a:lnTo>
                  <a:lnTo>
                    <a:pt x="5163566" y="346964"/>
                  </a:lnTo>
                  <a:lnTo>
                    <a:pt x="5163566" y="8842883"/>
                  </a:lnTo>
                  <a:lnTo>
                    <a:pt x="5157216" y="8842883"/>
                  </a:lnTo>
                  <a:lnTo>
                    <a:pt x="5163566" y="8842883"/>
                  </a:lnTo>
                  <a:cubicBezTo>
                    <a:pt x="5163566" y="9034526"/>
                    <a:pt x="5008372" y="9189847"/>
                    <a:pt x="4816983" y="9189847"/>
                  </a:cubicBezTo>
                  <a:lnTo>
                    <a:pt x="4816983" y="9183497"/>
                  </a:lnTo>
                  <a:lnTo>
                    <a:pt x="4816983" y="9189847"/>
                  </a:lnTo>
                  <a:lnTo>
                    <a:pt x="346583" y="9189847"/>
                  </a:lnTo>
                  <a:lnTo>
                    <a:pt x="346583" y="9183497"/>
                  </a:lnTo>
                  <a:lnTo>
                    <a:pt x="346583" y="9189847"/>
                  </a:lnTo>
                  <a:cubicBezTo>
                    <a:pt x="155194" y="9189847"/>
                    <a:pt x="0" y="9034526"/>
                    <a:pt x="0" y="8842883"/>
                  </a:cubicBezTo>
                  <a:lnTo>
                    <a:pt x="0" y="346964"/>
                  </a:lnTo>
                  <a:lnTo>
                    <a:pt x="6350" y="346964"/>
                  </a:lnTo>
                  <a:lnTo>
                    <a:pt x="0" y="346964"/>
                  </a:lnTo>
                  <a:moveTo>
                    <a:pt x="12700" y="346964"/>
                  </a:moveTo>
                  <a:lnTo>
                    <a:pt x="12700" y="8842883"/>
                  </a:lnTo>
                  <a:lnTo>
                    <a:pt x="6350" y="8842883"/>
                  </a:lnTo>
                  <a:lnTo>
                    <a:pt x="12700" y="8842883"/>
                  </a:lnTo>
                  <a:cubicBezTo>
                    <a:pt x="12700" y="9027540"/>
                    <a:pt x="162179" y="9177147"/>
                    <a:pt x="346583" y="9177147"/>
                  </a:cubicBezTo>
                  <a:lnTo>
                    <a:pt x="4816983" y="9177147"/>
                  </a:lnTo>
                  <a:cubicBezTo>
                    <a:pt x="5001387" y="9177147"/>
                    <a:pt x="5150866" y="9027540"/>
                    <a:pt x="5150866" y="8842883"/>
                  </a:cubicBezTo>
                  <a:lnTo>
                    <a:pt x="5150866" y="346964"/>
                  </a:lnTo>
                  <a:cubicBezTo>
                    <a:pt x="5150866" y="162306"/>
                    <a:pt x="5001387" y="12700"/>
                    <a:pt x="4816983" y="12700"/>
                  </a:cubicBezTo>
                  <a:lnTo>
                    <a:pt x="346583" y="12700"/>
                  </a:lnTo>
                  <a:lnTo>
                    <a:pt x="346583" y="6350"/>
                  </a:lnTo>
                  <a:lnTo>
                    <a:pt x="346583" y="12700"/>
                  </a:lnTo>
                  <a:cubicBezTo>
                    <a:pt x="162179" y="12700"/>
                    <a:pt x="12700" y="162306"/>
                    <a:pt x="12700" y="346964"/>
                  </a:cubicBezTo>
                  <a:close/>
                </a:path>
              </a:pathLst>
            </a:custGeom>
            <a:solidFill>
              <a:srgbClr val="B7D5CA"/>
            </a:solidFill>
          </p:spPr>
        </p:sp>
      </p:grpSp>
      <p:sp>
        <p:nvSpPr>
          <p:cNvPr name="TextBox 10" id="10"/>
          <p:cNvSpPr txBox="true"/>
          <p:nvPr/>
        </p:nvSpPr>
        <p:spPr>
          <a:xfrm rot="0">
            <a:off x="1285280" y="2516237"/>
            <a:ext cx="3277046" cy="895350"/>
          </a:xfrm>
          <a:prstGeom prst="rect">
            <a:avLst/>
          </a:prstGeom>
        </p:spPr>
        <p:txBody>
          <a:bodyPr anchor="t" rtlCol="false" tIns="0" lIns="0" bIns="0" rIns="0">
            <a:spAutoFit/>
          </a:bodyPr>
          <a:lstStyle/>
          <a:p>
            <a:pPr algn="l">
              <a:lnSpc>
                <a:spcPts val="3437"/>
              </a:lnSpc>
            </a:pPr>
            <a:r>
              <a:rPr lang="en-US" sz="2750" b="true">
                <a:solidFill>
                  <a:srgbClr val="4B4A4A"/>
                </a:solidFill>
                <a:latin typeface="Noto Serif Bold"/>
                <a:ea typeface="Noto Serif Bold"/>
                <a:cs typeface="Noto Serif Bold"/>
                <a:sym typeface="Noto Serif Bold"/>
              </a:rPr>
              <a:t>Content Expansion</a:t>
            </a:r>
          </a:p>
        </p:txBody>
      </p:sp>
      <p:sp>
        <p:nvSpPr>
          <p:cNvPr name="TextBox 11" id="11"/>
          <p:cNvSpPr txBox="true"/>
          <p:nvPr/>
        </p:nvSpPr>
        <p:spPr>
          <a:xfrm rot="0">
            <a:off x="1285280" y="3476922"/>
            <a:ext cx="3277046" cy="1919287"/>
          </a:xfrm>
          <a:prstGeom prst="rect">
            <a:avLst/>
          </a:prstGeom>
        </p:spPr>
        <p:txBody>
          <a:bodyPr anchor="t" rtlCol="false" tIns="0" lIns="0" bIns="0" rIns="0">
            <a:spAutoFit/>
          </a:bodyPr>
          <a:lstStyle/>
          <a:p>
            <a:pPr algn="l">
              <a:lnSpc>
                <a:spcPts val="3562"/>
              </a:lnSpc>
            </a:pPr>
            <a:r>
              <a:rPr lang="en-US" sz="2187">
                <a:solidFill>
                  <a:srgbClr val="4B4A4A"/>
                </a:solidFill>
                <a:latin typeface="Arimo"/>
                <a:ea typeface="Arimo"/>
                <a:cs typeface="Arimo"/>
                <a:sym typeface="Arimo"/>
              </a:rPr>
              <a:t>Expand content to cover emerging banking trends and financial technologies.</a:t>
            </a:r>
          </a:p>
        </p:txBody>
      </p:sp>
      <p:grpSp>
        <p:nvGrpSpPr>
          <p:cNvPr name="Group 12" id="12"/>
          <p:cNvGrpSpPr/>
          <p:nvPr/>
        </p:nvGrpSpPr>
        <p:grpSpPr>
          <a:xfrm rot="0">
            <a:off x="1293465" y="6338888"/>
            <a:ext cx="3260526" cy="2265015"/>
            <a:chOff x="0" y="0"/>
            <a:chExt cx="4347368" cy="3020020"/>
          </a:xfrm>
        </p:grpSpPr>
        <p:sp>
          <p:nvSpPr>
            <p:cNvPr name="Freeform 13" id="13" descr="preencoded.png"/>
            <p:cNvSpPr/>
            <p:nvPr/>
          </p:nvSpPr>
          <p:spPr>
            <a:xfrm flipH="false" flipV="false" rot="0">
              <a:off x="0" y="0"/>
              <a:ext cx="4347337" cy="3020060"/>
            </a:xfrm>
            <a:custGeom>
              <a:avLst/>
              <a:gdLst/>
              <a:ahLst/>
              <a:cxnLst/>
              <a:rect r="r" b="b" t="t" l="l"/>
              <a:pathLst>
                <a:path h="3020060" w="4347337">
                  <a:moveTo>
                    <a:pt x="0" y="0"/>
                  </a:moveTo>
                  <a:lnTo>
                    <a:pt x="4347337" y="0"/>
                  </a:lnTo>
                  <a:lnTo>
                    <a:pt x="4347337" y="3020060"/>
                  </a:lnTo>
                  <a:lnTo>
                    <a:pt x="0" y="3020060"/>
                  </a:lnTo>
                  <a:lnTo>
                    <a:pt x="0" y="0"/>
                  </a:lnTo>
                  <a:close/>
                </a:path>
              </a:pathLst>
            </a:custGeom>
            <a:blipFill>
              <a:blip r:embed="rId3"/>
              <a:stretch>
                <a:fillRect l="0" t="-88" r="0" b="-87"/>
              </a:stretch>
            </a:blipFill>
          </p:spPr>
        </p:sp>
      </p:grpSp>
      <p:grpSp>
        <p:nvGrpSpPr>
          <p:cNvPr name="Group 14" id="14"/>
          <p:cNvGrpSpPr/>
          <p:nvPr/>
        </p:nvGrpSpPr>
        <p:grpSpPr>
          <a:xfrm rot="0">
            <a:off x="5134124" y="2227957"/>
            <a:ext cx="3872805" cy="6892379"/>
            <a:chOff x="0" y="0"/>
            <a:chExt cx="5163740" cy="9189838"/>
          </a:xfrm>
        </p:grpSpPr>
        <p:sp>
          <p:nvSpPr>
            <p:cNvPr name="Freeform 15" id="15"/>
            <p:cNvSpPr/>
            <p:nvPr/>
          </p:nvSpPr>
          <p:spPr>
            <a:xfrm flipH="false" flipV="false" rot="0">
              <a:off x="6350" y="6350"/>
              <a:ext cx="5150993" cy="9177147"/>
            </a:xfrm>
            <a:custGeom>
              <a:avLst/>
              <a:gdLst/>
              <a:ahLst/>
              <a:cxnLst/>
              <a:rect r="r" b="b" t="t" l="l"/>
              <a:pathLst>
                <a:path h="9177147" w="5150993">
                  <a:moveTo>
                    <a:pt x="0" y="340614"/>
                  </a:moveTo>
                  <a:cubicBezTo>
                    <a:pt x="0" y="152527"/>
                    <a:pt x="152273" y="0"/>
                    <a:pt x="340233" y="0"/>
                  </a:cubicBezTo>
                  <a:lnTo>
                    <a:pt x="4810760" y="0"/>
                  </a:lnTo>
                  <a:cubicBezTo>
                    <a:pt x="4998720" y="0"/>
                    <a:pt x="5150993" y="152527"/>
                    <a:pt x="5150993" y="340614"/>
                  </a:cubicBezTo>
                  <a:lnTo>
                    <a:pt x="5150993" y="8836533"/>
                  </a:lnTo>
                  <a:cubicBezTo>
                    <a:pt x="5150993" y="9024620"/>
                    <a:pt x="4998720" y="9177147"/>
                    <a:pt x="4810760" y="9177147"/>
                  </a:cubicBezTo>
                  <a:lnTo>
                    <a:pt x="340233" y="9177147"/>
                  </a:lnTo>
                  <a:cubicBezTo>
                    <a:pt x="152273" y="9177147"/>
                    <a:pt x="0" y="9024620"/>
                    <a:pt x="0" y="8836533"/>
                  </a:cubicBezTo>
                  <a:close/>
                </a:path>
              </a:pathLst>
            </a:custGeom>
            <a:solidFill>
              <a:srgbClr val="D1EFE4"/>
            </a:solidFill>
          </p:spPr>
        </p:sp>
        <p:sp>
          <p:nvSpPr>
            <p:cNvPr name="Freeform 16" id="16"/>
            <p:cNvSpPr/>
            <p:nvPr/>
          </p:nvSpPr>
          <p:spPr>
            <a:xfrm flipH="false" flipV="false" rot="0">
              <a:off x="0" y="0"/>
              <a:ext cx="5163693" cy="9189847"/>
            </a:xfrm>
            <a:custGeom>
              <a:avLst/>
              <a:gdLst/>
              <a:ahLst/>
              <a:cxnLst/>
              <a:rect r="r" b="b" t="t" l="l"/>
              <a:pathLst>
                <a:path h="9189847" w="5163693">
                  <a:moveTo>
                    <a:pt x="0" y="346964"/>
                  </a:moveTo>
                  <a:cubicBezTo>
                    <a:pt x="0" y="155321"/>
                    <a:pt x="155194" y="0"/>
                    <a:pt x="346583" y="0"/>
                  </a:cubicBezTo>
                  <a:lnTo>
                    <a:pt x="4817110" y="0"/>
                  </a:lnTo>
                  <a:lnTo>
                    <a:pt x="4817110" y="6350"/>
                  </a:lnTo>
                  <a:lnTo>
                    <a:pt x="4817110" y="0"/>
                  </a:lnTo>
                  <a:cubicBezTo>
                    <a:pt x="5008499" y="0"/>
                    <a:pt x="5163693" y="155321"/>
                    <a:pt x="5163693" y="346964"/>
                  </a:cubicBezTo>
                  <a:lnTo>
                    <a:pt x="5157343" y="346964"/>
                  </a:lnTo>
                  <a:lnTo>
                    <a:pt x="5163693" y="346964"/>
                  </a:lnTo>
                  <a:lnTo>
                    <a:pt x="5163693" y="8842883"/>
                  </a:lnTo>
                  <a:lnTo>
                    <a:pt x="5157343" y="8842883"/>
                  </a:lnTo>
                  <a:lnTo>
                    <a:pt x="5163693" y="8842883"/>
                  </a:lnTo>
                  <a:cubicBezTo>
                    <a:pt x="5163693" y="9034526"/>
                    <a:pt x="5008499" y="9189847"/>
                    <a:pt x="4817110" y="9189847"/>
                  </a:cubicBezTo>
                  <a:lnTo>
                    <a:pt x="4817110" y="9183497"/>
                  </a:lnTo>
                  <a:lnTo>
                    <a:pt x="4817110" y="9189847"/>
                  </a:lnTo>
                  <a:lnTo>
                    <a:pt x="346583" y="9189847"/>
                  </a:lnTo>
                  <a:lnTo>
                    <a:pt x="346583" y="9183497"/>
                  </a:lnTo>
                  <a:lnTo>
                    <a:pt x="346583" y="9189847"/>
                  </a:lnTo>
                  <a:cubicBezTo>
                    <a:pt x="155194" y="9189847"/>
                    <a:pt x="0" y="9034526"/>
                    <a:pt x="0" y="8842883"/>
                  </a:cubicBezTo>
                  <a:lnTo>
                    <a:pt x="0" y="346964"/>
                  </a:lnTo>
                  <a:lnTo>
                    <a:pt x="6350" y="346964"/>
                  </a:lnTo>
                  <a:lnTo>
                    <a:pt x="0" y="346964"/>
                  </a:lnTo>
                  <a:moveTo>
                    <a:pt x="12700" y="346964"/>
                  </a:moveTo>
                  <a:lnTo>
                    <a:pt x="12700" y="8842883"/>
                  </a:lnTo>
                  <a:lnTo>
                    <a:pt x="6350" y="8842883"/>
                  </a:lnTo>
                  <a:lnTo>
                    <a:pt x="12700" y="8842883"/>
                  </a:lnTo>
                  <a:cubicBezTo>
                    <a:pt x="12700" y="9027540"/>
                    <a:pt x="162179" y="9177147"/>
                    <a:pt x="346583" y="9177147"/>
                  </a:cubicBezTo>
                  <a:lnTo>
                    <a:pt x="4817110" y="9177147"/>
                  </a:lnTo>
                  <a:cubicBezTo>
                    <a:pt x="5001514" y="9177147"/>
                    <a:pt x="5150993" y="9027540"/>
                    <a:pt x="5150993" y="8842883"/>
                  </a:cubicBezTo>
                  <a:lnTo>
                    <a:pt x="5150993" y="346964"/>
                  </a:lnTo>
                  <a:cubicBezTo>
                    <a:pt x="5150993" y="162306"/>
                    <a:pt x="5001514" y="12700"/>
                    <a:pt x="4817110" y="12700"/>
                  </a:cubicBezTo>
                  <a:lnTo>
                    <a:pt x="346583" y="12700"/>
                  </a:lnTo>
                  <a:lnTo>
                    <a:pt x="346583" y="6350"/>
                  </a:lnTo>
                  <a:lnTo>
                    <a:pt x="346583" y="12700"/>
                  </a:lnTo>
                  <a:cubicBezTo>
                    <a:pt x="162179" y="12700"/>
                    <a:pt x="12700" y="162306"/>
                    <a:pt x="12700" y="346964"/>
                  </a:cubicBezTo>
                  <a:close/>
                </a:path>
              </a:pathLst>
            </a:custGeom>
            <a:solidFill>
              <a:srgbClr val="B7D5CA"/>
            </a:solidFill>
          </p:spPr>
        </p:sp>
      </p:grpSp>
      <p:sp>
        <p:nvSpPr>
          <p:cNvPr name="TextBox 17" id="17"/>
          <p:cNvSpPr txBox="true"/>
          <p:nvPr/>
        </p:nvSpPr>
        <p:spPr>
          <a:xfrm rot="0">
            <a:off x="5431929" y="2516237"/>
            <a:ext cx="3277195" cy="895350"/>
          </a:xfrm>
          <a:prstGeom prst="rect">
            <a:avLst/>
          </a:prstGeom>
        </p:spPr>
        <p:txBody>
          <a:bodyPr anchor="t" rtlCol="false" tIns="0" lIns="0" bIns="0" rIns="0">
            <a:spAutoFit/>
          </a:bodyPr>
          <a:lstStyle/>
          <a:p>
            <a:pPr algn="l">
              <a:lnSpc>
                <a:spcPts val="3437"/>
              </a:lnSpc>
            </a:pPr>
            <a:r>
              <a:rPr lang="en-US" sz="2750" b="true">
                <a:solidFill>
                  <a:srgbClr val="4B4A4A"/>
                </a:solidFill>
                <a:latin typeface="Noto Serif Bold"/>
                <a:ea typeface="Noto Serif Bold"/>
                <a:cs typeface="Noto Serif Bold"/>
                <a:sym typeface="Noto Serif Bold"/>
              </a:rPr>
              <a:t>AI-Driven Learning</a:t>
            </a:r>
          </a:p>
        </p:txBody>
      </p:sp>
      <p:sp>
        <p:nvSpPr>
          <p:cNvPr name="TextBox 18" id="18"/>
          <p:cNvSpPr txBox="true"/>
          <p:nvPr/>
        </p:nvSpPr>
        <p:spPr>
          <a:xfrm rot="0">
            <a:off x="5431929" y="3476922"/>
            <a:ext cx="3277195" cy="1919287"/>
          </a:xfrm>
          <a:prstGeom prst="rect">
            <a:avLst/>
          </a:prstGeom>
        </p:spPr>
        <p:txBody>
          <a:bodyPr anchor="t" rtlCol="false" tIns="0" lIns="0" bIns="0" rIns="0">
            <a:spAutoFit/>
          </a:bodyPr>
          <a:lstStyle/>
          <a:p>
            <a:pPr algn="l">
              <a:lnSpc>
                <a:spcPts val="3562"/>
              </a:lnSpc>
            </a:pPr>
            <a:r>
              <a:rPr lang="en-US" sz="2187">
                <a:solidFill>
                  <a:srgbClr val="4B4A4A"/>
                </a:solidFill>
                <a:latin typeface="Arimo"/>
                <a:ea typeface="Arimo"/>
                <a:cs typeface="Arimo"/>
                <a:sym typeface="Arimo"/>
              </a:rPr>
              <a:t>Incorporate AI-driven personalized learning paths for tailored development.</a:t>
            </a:r>
          </a:p>
        </p:txBody>
      </p:sp>
      <p:grpSp>
        <p:nvGrpSpPr>
          <p:cNvPr name="Group 19" id="19"/>
          <p:cNvGrpSpPr/>
          <p:nvPr/>
        </p:nvGrpSpPr>
        <p:grpSpPr>
          <a:xfrm rot="0">
            <a:off x="5503217" y="6338888"/>
            <a:ext cx="3134617" cy="2359819"/>
            <a:chOff x="0" y="0"/>
            <a:chExt cx="4179490" cy="3146425"/>
          </a:xfrm>
        </p:grpSpPr>
        <p:sp>
          <p:nvSpPr>
            <p:cNvPr name="Freeform 20" id="20" descr="preencoded.png"/>
            <p:cNvSpPr/>
            <p:nvPr/>
          </p:nvSpPr>
          <p:spPr>
            <a:xfrm flipH="false" flipV="false" rot="0">
              <a:off x="0" y="0"/>
              <a:ext cx="4179443" cy="3146425"/>
            </a:xfrm>
            <a:custGeom>
              <a:avLst/>
              <a:gdLst/>
              <a:ahLst/>
              <a:cxnLst/>
              <a:rect r="r" b="b" t="t" l="l"/>
              <a:pathLst>
                <a:path h="3146425" w="4179443">
                  <a:moveTo>
                    <a:pt x="0" y="0"/>
                  </a:moveTo>
                  <a:lnTo>
                    <a:pt x="4179443" y="0"/>
                  </a:lnTo>
                  <a:lnTo>
                    <a:pt x="4179443" y="3146425"/>
                  </a:lnTo>
                  <a:lnTo>
                    <a:pt x="0" y="3146425"/>
                  </a:lnTo>
                  <a:lnTo>
                    <a:pt x="0" y="0"/>
                  </a:lnTo>
                  <a:close/>
                </a:path>
              </a:pathLst>
            </a:custGeom>
            <a:blipFill>
              <a:blip r:embed="rId4"/>
              <a:stretch>
                <a:fillRect l="0" t="-64" r="-1" b="-64"/>
              </a:stretch>
            </a:blipFill>
          </p:spPr>
        </p:sp>
      </p:grpSp>
      <p:grpSp>
        <p:nvGrpSpPr>
          <p:cNvPr name="Group 21" id="21"/>
          <p:cNvGrpSpPr/>
          <p:nvPr/>
        </p:nvGrpSpPr>
        <p:grpSpPr>
          <a:xfrm rot="0">
            <a:off x="9280922" y="2227957"/>
            <a:ext cx="3872805" cy="6892379"/>
            <a:chOff x="0" y="0"/>
            <a:chExt cx="5163740" cy="9189838"/>
          </a:xfrm>
        </p:grpSpPr>
        <p:sp>
          <p:nvSpPr>
            <p:cNvPr name="Freeform 22" id="22"/>
            <p:cNvSpPr/>
            <p:nvPr/>
          </p:nvSpPr>
          <p:spPr>
            <a:xfrm flipH="false" flipV="false" rot="0">
              <a:off x="6350" y="6350"/>
              <a:ext cx="5150993" cy="9177147"/>
            </a:xfrm>
            <a:custGeom>
              <a:avLst/>
              <a:gdLst/>
              <a:ahLst/>
              <a:cxnLst/>
              <a:rect r="r" b="b" t="t" l="l"/>
              <a:pathLst>
                <a:path h="9177147" w="5150993">
                  <a:moveTo>
                    <a:pt x="0" y="340614"/>
                  </a:moveTo>
                  <a:cubicBezTo>
                    <a:pt x="0" y="152527"/>
                    <a:pt x="152273" y="0"/>
                    <a:pt x="340233" y="0"/>
                  </a:cubicBezTo>
                  <a:lnTo>
                    <a:pt x="4810760" y="0"/>
                  </a:lnTo>
                  <a:cubicBezTo>
                    <a:pt x="4998720" y="0"/>
                    <a:pt x="5150993" y="152527"/>
                    <a:pt x="5150993" y="340614"/>
                  </a:cubicBezTo>
                  <a:lnTo>
                    <a:pt x="5150993" y="8836533"/>
                  </a:lnTo>
                  <a:cubicBezTo>
                    <a:pt x="5150993" y="9024620"/>
                    <a:pt x="4998720" y="9177147"/>
                    <a:pt x="4810760" y="9177147"/>
                  </a:cubicBezTo>
                  <a:lnTo>
                    <a:pt x="340233" y="9177147"/>
                  </a:lnTo>
                  <a:cubicBezTo>
                    <a:pt x="152273" y="9177147"/>
                    <a:pt x="0" y="9024620"/>
                    <a:pt x="0" y="8836533"/>
                  </a:cubicBezTo>
                  <a:close/>
                </a:path>
              </a:pathLst>
            </a:custGeom>
            <a:solidFill>
              <a:srgbClr val="D1EFE4"/>
            </a:solidFill>
          </p:spPr>
        </p:sp>
        <p:sp>
          <p:nvSpPr>
            <p:cNvPr name="Freeform 23" id="23"/>
            <p:cNvSpPr/>
            <p:nvPr/>
          </p:nvSpPr>
          <p:spPr>
            <a:xfrm flipH="false" flipV="false" rot="0">
              <a:off x="0" y="0"/>
              <a:ext cx="5163693" cy="9189847"/>
            </a:xfrm>
            <a:custGeom>
              <a:avLst/>
              <a:gdLst/>
              <a:ahLst/>
              <a:cxnLst/>
              <a:rect r="r" b="b" t="t" l="l"/>
              <a:pathLst>
                <a:path h="9189847" w="5163693">
                  <a:moveTo>
                    <a:pt x="0" y="346964"/>
                  </a:moveTo>
                  <a:cubicBezTo>
                    <a:pt x="0" y="155321"/>
                    <a:pt x="155194" y="0"/>
                    <a:pt x="346583" y="0"/>
                  </a:cubicBezTo>
                  <a:lnTo>
                    <a:pt x="4817110" y="0"/>
                  </a:lnTo>
                  <a:lnTo>
                    <a:pt x="4817110" y="6350"/>
                  </a:lnTo>
                  <a:lnTo>
                    <a:pt x="4817110" y="0"/>
                  </a:lnTo>
                  <a:cubicBezTo>
                    <a:pt x="5008499" y="0"/>
                    <a:pt x="5163693" y="155321"/>
                    <a:pt x="5163693" y="346964"/>
                  </a:cubicBezTo>
                  <a:lnTo>
                    <a:pt x="5157343" y="346964"/>
                  </a:lnTo>
                  <a:lnTo>
                    <a:pt x="5163693" y="346964"/>
                  </a:lnTo>
                  <a:lnTo>
                    <a:pt x="5163693" y="8842883"/>
                  </a:lnTo>
                  <a:lnTo>
                    <a:pt x="5157343" y="8842883"/>
                  </a:lnTo>
                  <a:lnTo>
                    <a:pt x="5163693" y="8842883"/>
                  </a:lnTo>
                  <a:cubicBezTo>
                    <a:pt x="5163693" y="9034526"/>
                    <a:pt x="5008499" y="9189847"/>
                    <a:pt x="4817110" y="9189847"/>
                  </a:cubicBezTo>
                  <a:lnTo>
                    <a:pt x="4817110" y="9183497"/>
                  </a:lnTo>
                  <a:lnTo>
                    <a:pt x="4817110" y="9189847"/>
                  </a:lnTo>
                  <a:lnTo>
                    <a:pt x="346583" y="9189847"/>
                  </a:lnTo>
                  <a:lnTo>
                    <a:pt x="346583" y="9183497"/>
                  </a:lnTo>
                  <a:lnTo>
                    <a:pt x="346583" y="9189847"/>
                  </a:lnTo>
                  <a:cubicBezTo>
                    <a:pt x="155194" y="9189847"/>
                    <a:pt x="0" y="9034526"/>
                    <a:pt x="0" y="8842883"/>
                  </a:cubicBezTo>
                  <a:lnTo>
                    <a:pt x="0" y="346964"/>
                  </a:lnTo>
                  <a:lnTo>
                    <a:pt x="6350" y="346964"/>
                  </a:lnTo>
                  <a:lnTo>
                    <a:pt x="0" y="346964"/>
                  </a:lnTo>
                  <a:moveTo>
                    <a:pt x="12700" y="346964"/>
                  </a:moveTo>
                  <a:lnTo>
                    <a:pt x="12700" y="8842883"/>
                  </a:lnTo>
                  <a:lnTo>
                    <a:pt x="6350" y="8842883"/>
                  </a:lnTo>
                  <a:lnTo>
                    <a:pt x="12700" y="8842883"/>
                  </a:lnTo>
                  <a:cubicBezTo>
                    <a:pt x="12700" y="9027540"/>
                    <a:pt x="162179" y="9177147"/>
                    <a:pt x="346583" y="9177147"/>
                  </a:cubicBezTo>
                  <a:lnTo>
                    <a:pt x="4817110" y="9177147"/>
                  </a:lnTo>
                  <a:cubicBezTo>
                    <a:pt x="5001514" y="9177147"/>
                    <a:pt x="5150993" y="9027540"/>
                    <a:pt x="5150993" y="8842883"/>
                  </a:cubicBezTo>
                  <a:lnTo>
                    <a:pt x="5150993" y="346964"/>
                  </a:lnTo>
                  <a:cubicBezTo>
                    <a:pt x="5150993" y="162306"/>
                    <a:pt x="5001514" y="12700"/>
                    <a:pt x="4817110" y="12700"/>
                  </a:cubicBezTo>
                  <a:lnTo>
                    <a:pt x="346583" y="12700"/>
                  </a:lnTo>
                  <a:lnTo>
                    <a:pt x="346583" y="6350"/>
                  </a:lnTo>
                  <a:lnTo>
                    <a:pt x="346583" y="12700"/>
                  </a:lnTo>
                  <a:cubicBezTo>
                    <a:pt x="162179" y="12700"/>
                    <a:pt x="12700" y="162306"/>
                    <a:pt x="12700" y="346964"/>
                  </a:cubicBezTo>
                  <a:close/>
                </a:path>
              </a:pathLst>
            </a:custGeom>
            <a:solidFill>
              <a:srgbClr val="B7D5CA"/>
            </a:solidFill>
          </p:spPr>
        </p:sp>
      </p:grpSp>
      <p:sp>
        <p:nvSpPr>
          <p:cNvPr name="TextBox 24" id="24"/>
          <p:cNvSpPr txBox="true"/>
          <p:nvPr/>
        </p:nvSpPr>
        <p:spPr>
          <a:xfrm rot="0">
            <a:off x="9578728" y="2516237"/>
            <a:ext cx="3277195" cy="452437"/>
          </a:xfrm>
          <a:prstGeom prst="rect">
            <a:avLst/>
          </a:prstGeom>
        </p:spPr>
        <p:txBody>
          <a:bodyPr anchor="t" rtlCol="false" tIns="0" lIns="0" bIns="0" rIns="0">
            <a:spAutoFit/>
          </a:bodyPr>
          <a:lstStyle/>
          <a:p>
            <a:pPr algn="l">
              <a:lnSpc>
                <a:spcPts val="3437"/>
              </a:lnSpc>
            </a:pPr>
            <a:r>
              <a:rPr lang="en-US" sz="2750" b="true">
                <a:solidFill>
                  <a:srgbClr val="4B4A4A"/>
                </a:solidFill>
                <a:latin typeface="Noto Serif Bold"/>
                <a:ea typeface="Noto Serif Bold"/>
                <a:cs typeface="Noto Serif Bold"/>
                <a:sym typeface="Noto Serif Bold"/>
              </a:rPr>
              <a:t>API Integration</a:t>
            </a:r>
          </a:p>
        </p:txBody>
      </p:sp>
      <p:sp>
        <p:nvSpPr>
          <p:cNvPr name="TextBox 25" id="25"/>
          <p:cNvSpPr txBox="true"/>
          <p:nvPr/>
        </p:nvSpPr>
        <p:spPr>
          <a:xfrm rot="0">
            <a:off x="9578728" y="3034010"/>
            <a:ext cx="3277195" cy="2372916"/>
          </a:xfrm>
          <a:prstGeom prst="rect">
            <a:avLst/>
          </a:prstGeom>
        </p:spPr>
        <p:txBody>
          <a:bodyPr anchor="t" rtlCol="false" tIns="0" lIns="0" bIns="0" rIns="0">
            <a:spAutoFit/>
          </a:bodyPr>
          <a:lstStyle/>
          <a:p>
            <a:pPr algn="l">
              <a:lnSpc>
                <a:spcPts val="3562"/>
              </a:lnSpc>
            </a:pPr>
            <a:r>
              <a:rPr lang="en-US" sz="2187">
                <a:solidFill>
                  <a:srgbClr val="4B4A4A"/>
                </a:solidFill>
                <a:latin typeface="Arimo"/>
                <a:ea typeface="Arimo"/>
                <a:cs typeface="Arimo"/>
                <a:sym typeface="Arimo"/>
              </a:rPr>
              <a:t>We are looking at API integration to make it more secure and enhance system reliability.</a:t>
            </a:r>
          </a:p>
        </p:txBody>
      </p:sp>
      <p:grpSp>
        <p:nvGrpSpPr>
          <p:cNvPr name="Group 26" id="26"/>
          <p:cNvGrpSpPr/>
          <p:nvPr/>
        </p:nvGrpSpPr>
        <p:grpSpPr>
          <a:xfrm rot="0">
            <a:off x="9980860" y="6349604"/>
            <a:ext cx="2472929" cy="2472929"/>
            <a:chOff x="0" y="0"/>
            <a:chExt cx="3297238" cy="3297238"/>
          </a:xfrm>
        </p:grpSpPr>
        <p:sp>
          <p:nvSpPr>
            <p:cNvPr name="Freeform 27" id="27" descr="preencoded.png"/>
            <p:cNvSpPr/>
            <p:nvPr/>
          </p:nvSpPr>
          <p:spPr>
            <a:xfrm flipH="false" flipV="false" rot="0">
              <a:off x="0" y="0"/>
              <a:ext cx="3297301" cy="3297301"/>
            </a:xfrm>
            <a:custGeom>
              <a:avLst/>
              <a:gdLst/>
              <a:ahLst/>
              <a:cxnLst/>
              <a:rect r="r" b="b" t="t" l="l"/>
              <a:pathLst>
                <a:path h="3297301" w="3297301">
                  <a:moveTo>
                    <a:pt x="0" y="0"/>
                  </a:moveTo>
                  <a:lnTo>
                    <a:pt x="3297301" y="0"/>
                  </a:lnTo>
                  <a:lnTo>
                    <a:pt x="3297301" y="3297301"/>
                  </a:lnTo>
                  <a:lnTo>
                    <a:pt x="0" y="3297301"/>
                  </a:lnTo>
                  <a:lnTo>
                    <a:pt x="0" y="0"/>
                  </a:lnTo>
                  <a:close/>
                </a:path>
              </a:pathLst>
            </a:custGeom>
            <a:blipFill>
              <a:blip r:embed="rId5"/>
              <a:stretch>
                <a:fillRect l="0" t="0" r="1" b="1"/>
              </a:stretch>
            </a:blipFill>
          </p:spPr>
        </p:sp>
      </p:grpSp>
      <p:grpSp>
        <p:nvGrpSpPr>
          <p:cNvPr name="Group 28" id="28"/>
          <p:cNvGrpSpPr/>
          <p:nvPr/>
        </p:nvGrpSpPr>
        <p:grpSpPr>
          <a:xfrm rot="0">
            <a:off x="13427720" y="2227957"/>
            <a:ext cx="3872805" cy="6892379"/>
            <a:chOff x="0" y="0"/>
            <a:chExt cx="5163740" cy="9189838"/>
          </a:xfrm>
        </p:grpSpPr>
        <p:sp>
          <p:nvSpPr>
            <p:cNvPr name="Freeform 29" id="29"/>
            <p:cNvSpPr/>
            <p:nvPr/>
          </p:nvSpPr>
          <p:spPr>
            <a:xfrm flipH="false" flipV="false" rot="0">
              <a:off x="6350" y="6350"/>
              <a:ext cx="5150993" cy="9177147"/>
            </a:xfrm>
            <a:custGeom>
              <a:avLst/>
              <a:gdLst/>
              <a:ahLst/>
              <a:cxnLst/>
              <a:rect r="r" b="b" t="t" l="l"/>
              <a:pathLst>
                <a:path h="9177147" w="5150993">
                  <a:moveTo>
                    <a:pt x="0" y="340614"/>
                  </a:moveTo>
                  <a:cubicBezTo>
                    <a:pt x="0" y="152527"/>
                    <a:pt x="152273" y="0"/>
                    <a:pt x="340233" y="0"/>
                  </a:cubicBezTo>
                  <a:lnTo>
                    <a:pt x="4810760" y="0"/>
                  </a:lnTo>
                  <a:cubicBezTo>
                    <a:pt x="4998720" y="0"/>
                    <a:pt x="5150993" y="152527"/>
                    <a:pt x="5150993" y="340614"/>
                  </a:cubicBezTo>
                  <a:lnTo>
                    <a:pt x="5150993" y="8836533"/>
                  </a:lnTo>
                  <a:cubicBezTo>
                    <a:pt x="5150993" y="9024620"/>
                    <a:pt x="4998720" y="9177147"/>
                    <a:pt x="4810760" y="9177147"/>
                  </a:cubicBezTo>
                  <a:lnTo>
                    <a:pt x="340233" y="9177147"/>
                  </a:lnTo>
                  <a:cubicBezTo>
                    <a:pt x="152273" y="9177147"/>
                    <a:pt x="0" y="9024620"/>
                    <a:pt x="0" y="8836533"/>
                  </a:cubicBezTo>
                  <a:close/>
                </a:path>
              </a:pathLst>
            </a:custGeom>
            <a:solidFill>
              <a:srgbClr val="D1EFE4"/>
            </a:solidFill>
          </p:spPr>
        </p:sp>
        <p:sp>
          <p:nvSpPr>
            <p:cNvPr name="Freeform 30" id="30"/>
            <p:cNvSpPr/>
            <p:nvPr/>
          </p:nvSpPr>
          <p:spPr>
            <a:xfrm flipH="false" flipV="false" rot="0">
              <a:off x="0" y="0"/>
              <a:ext cx="5163693" cy="9189847"/>
            </a:xfrm>
            <a:custGeom>
              <a:avLst/>
              <a:gdLst/>
              <a:ahLst/>
              <a:cxnLst/>
              <a:rect r="r" b="b" t="t" l="l"/>
              <a:pathLst>
                <a:path h="9189847" w="5163693">
                  <a:moveTo>
                    <a:pt x="0" y="346964"/>
                  </a:moveTo>
                  <a:cubicBezTo>
                    <a:pt x="0" y="155321"/>
                    <a:pt x="155194" y="0"/>
                    <a:pt x="346583" y="0"/>
                  </a:cubicBezTo>
                  <a:lnTo>
                    <a:pt x="4817110" y="0"/>
                  </a:lnTo>
                  <a:lnTo>
                    <a:pt x="4817110" y="6350"/>
                  </a:lnTo>
                  <a:lnTo>
                    <a:pt x="4817110" y="0"/>
                  </a:lnTo>
                  <a:cubicBezTo>
                    <a:pt x="5008499" y="0"/>
                    <a:pt x="5163693" y="155321"/>
                    <a:pt x="5163693" y="346964"/>
                  </a:cubicBezTo>
                  <a:lnTo>
                    <a:pt x="5157343" y="346964"/>
                  </a:lnTo>
                  <a:lnTo>
                    <a:pt x="5163693" y="346964"/>
                  </a:lnTo>
                  <a:lnTo>
                    <a:pt x="5163693" y="8842883"/>
                  </a:lnTo>
                  <a:lnTo>
                    <a:pt x="5157343" y="8842883"/>
                  </a:lnTo>
                  <a:lnTo>
                    <a:pt x="5163693" y="8842883"/>
                  </a:lnTo>
                  <a:cubicBezTo>
                    <a:pt x="5163693" y="9034526"/>
                    <a:pt x="5008499" y="9189847"/>
                    <a:pt x="4817110" y="9189847"/>
                  </a:cubicBezTo>
                  <a:lnTo>
                    <a:pt x="4817110" y="9183497"/>
                  </a:lnTo>
                  <a:lnTo>
                    <a:pt x="4817110" y="9189847"/>
                  </a:lnTo>
                  <a:lnTo>
                    <a:pt x="346583" y="9189847"/>
                  </a:lnTo>
                  <a:lnTo>
                    <a:pt x="346583" y="9183497"/>
                  </a:lnTo>
                  <a:lnTo>
                    <a:pt x="346583" y="9189847"/>
                  </a:lnTo>
                  <a:cubicBezTo>
                    <a:pt x="155194" y="9189847"/>
                    <a:pt x="0" y="9034526"/>
                    <a:pt x="0" y="8842883"/>
                  </a:cubicBezTo>
                  <a:lnTo>
                    <a:pt x="0" y="346964"/>
                  </a:lnTo>
                  <a:lnTo>
                    <a:pt x="6350" y="346964"/>
                  </a:lnTo>
                  <a:lnTo>
                    <a:pt x="0" y="346964"/>
                  </a:lnTo>
                  <a:moveTo>
                    <a:pt x="12700" y="346964"/>
                  </a:moveTo>
                  <a:lnTo>
                    <a:pt x="12700" y="8842883"/>
                  </a:lnTo>
                  <a:lnTo>
                    <a:pt x="6350" y="8842883"/>
                  </a:lnTo>
                  <a:lnTo>
                    <a:pt x="12700" y="8842883"/>
                  </a:lnTo>
                  <a:cubicBezTo>
                    <a:pt x="12700" y="9027540"/>
                    <a:pt x="162179" y="9177147"/>
                    <a:pt x="346583" y="9177147"/>
                  </a:cubicBezTo>
                  <a:lnTo>
                    <a:pt x="4817110" y="9177147"/>
                  </a:lnTo>
                  <a:cubicBezTo>
                    <a:pt x="5001514" y="9177147"/>
                    <a:pt x="5150993" y="9027540"/>
                    <a:pt x="5150993" y="8842883"/>
                  </a:cubicBezTo>
                  <a:lnTo>
                    <a:pt x="5150993" y="346964"/>
                  </a:lnTo>
                  <a:cubicBezTo>
                    <a:pt x="5150993" y="162306"/>
                    <a:pt x="5001514" y="12700"/>
                    <a:pt x="4817110" y="12700"/>
                  </a:cubicBezTo>
                  <a:lnTo>
                    <a:pt x="346583" y="12700"/>
                  </a:lnTo>
                  <a:lnTo>
                    <a:pt x="346583" y="6350"/>
                  </a:lnTo>
                  <a:lnTo>
                    <a:pt x="346583" y="12700"/>
                  </a:lnTo>
                  <a:cubicBezTo>
                    <a:pt x="162179" y="12700"/>
                    <a:pt x="12700" y="162306"/>
                    <a:pt x="12700" y="346964"/>
                  </a:cubicBezTo>
                  <a:close/>
                </a:path>
              </a:pathLst>
            </a:custGeom>
            <a:solidFill>
              <a:srgbClr val="B7D5CA"/>
            </a:solidFill>
          </p:spPr>
        </p:sp>
      </p:grpSp>
      <p:sp>
        <p:nvSpPr>
          <p:cNvPr name="TextBox 31" id="31"/>
          <p:cNvSpPr txBox="true"/>
          <p:nvPr/>
        </p:nvSpPr>
        <p:spPr>
          <a:xfrm rot="0">
            <a:off x="13725525" y="2516237"/>
            <a:ext cx="3277195" cy="1338263"/>
          </a:xfrm>
          <a:prstGeom prst="rect">
            <a:avLst/>
          </a:prstGeom>
        </p:spPr>
        <p:txBody>
          <a:bodyPr anchor="t" rtlCol="false" tIns="0" lIns="0" bIns="0" rIns="0">
            <a:spAutoFit/>
          </a:bodyPr>
          <a:lstStyle/>
          <a:p>
            <a:pPr algn="l">
              <a:lnSpc>
                <a:spcPts val="3437"/>
              </a:lnSpc>
            </a:pPr>
            <a:r>
              <a:rPr lang="en-US" sz="2750" b="true">
                <a:solidFill>
                  <a:srgbClr val="4B4A4A"/>
                </a:solidFill>
                <a:latin typeface="Noto Serif Bold"/>
                <a:ea typeface="Noto Serif Bold"/>
                <a:cs typeface="Noto Serif Bold"/>
                <a:sym typeface="Noto Serif Bold"/>
              </a:rPr>
              <a:t>Improved Feedback Mechanisms</a:t>
            </a:r>
          </a:p>
        </p:txBody>
      </p:sp>
      <p:sp>
        <p:nvSpPr>
          <p:cNvPr name="TextBox 32" id="32"/>
          <p:cNvSpPr txBox="true"/>
          <p:nvPr/>
        </p:nvSpPr>
        <p:spPr>
          <a:xfrm rot="0">
            <a:off x="13725525" y="3919835"/>
            <a:ext cx="3277195" cy="1919287"/>
          </a:xfrm>
          <a:prstGeom prst="rect">
            <a:avLst/>
          </a:prstGeom>
        </p:spPr>
        <p:txBody>
          <a:bodyPr anchor="t" rtlCol="false" tIns="0" lIns="0" bIns="0" rIns="0">
            <a:spAutoFit/>
          </a:bodyPr>
          <a:lstStyle/>
          <a:p>
            <a:pPr algn="l">
              <a:lnSpc>
                <a:spcPts val="3562"/>
              </a:lnSpc>
            </a:pPr>
            <a:r>
              <a:rPr lang="en-US" sz="2187">
                <a:solidFill>
                  <a:srgbClr val="4B4A4A"/>
                </a:solidFill>
                <a:latin typeface="Arimo"/>
                <a:ea typeface="Arimo"/>
                <a:cs typeface="Arimo"/>
                <a:sym typeface="Arimo"/>
              </a:rPr>
              <a:t>Strengthen feedback mechanisms to ensure continuous improvement and relevance.</a:t>
            </a:r>
          </a:p>
        </p:txBody>
      </p:sp>
      <p:grpSp>
        <p:nvGrpSpPr>
          <p:cNvPr name="Group 33" id="33"/>
          <p:cNvGrpSpPr/>
          <p:nvPr/>
        </p:nvGrpSpPr>
        <p:grpSpPr>
          <a:xfrm rot="0">
            <a:off x="14072444" y="6158061"/>
            <a:ext cx="2583210" cy="2583210"/>
            <a:chOff x="0" y="0"/>
            <a:chExt cx="3444280" cy="3444280"/>
          </a:xfrm>
        </p:grpSpPr>
        <p:sp>
          <p:nvSpPr>
            <p:cNvPr name="Freeform 34" id="34" descr="preencoded.png"/>
            <p:cNvSpPr/>
            <p:nvPr/>
          </p:nvSpPr>
          <p:spPr>
            <a:xfrm flipH="false" flipV="false" rot="0">
              <a:off x="0" y="0"/>
              <a:ext cx="3444240" cy="3444240"/>
            </a:xfrm>
            <a:custGeom>
              <a:avLst/>
              <a:gdLst/>
              <a:ahLst/>
              <a:cxnLst/>
              <a:rect r="r" b="b" t="t" l="l"/>
              <a:pathLst>
                <a:path h="3444240" w="3444240">
                  <a:moveTo>
                    <a:pt x="0" y="0"/>
                  </a:moveTo>
                  <a:lnTo>
                    <a:pt x="3444240" y="0"/>
                  </a:lnTo>
                  <a:lnTo>
                    <a:pt x="3444240" y="3444240"/>
                  </a:lnTo>
                  <a:lnTo>
                    <a:pt x="0" y="3444240"/>
                  </a:lnTo>
                  <a:lnTo>
                    <a:pt x="0" y="0"/>
                  </a:lnTo>
                  <a:close/>
                </a:path>
              </a:pathLst>
            </a:custGeom>
            <a:blipFill>
              <a:blip r:embed="rId6"/>
              <a:stretch>
                <a:fillRect l="0" t="0" r="-1" b="-1"/>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5F9F2">
                <a:alpha val="90196"/>
              </a:srgbClr>
            </a:solidFill>
          </p:spPr>
        </p:sp>
      </p:grpSp>
      <p:grpSp>
        <p:nvGrpSpPr>
          <p:cNvPr name="Group 6" id="6"/>
          <p:cNvGrpSpPr/>
          <p:nvPr/>
        </p:nvGrpSpPr>
        <p:grpSpPr>
          <a:xfrm rot="0">
            <a:off x="0" y="0"/>
            <a:ext cx="18288000" cy="3721150"/>
            <a:chOff x="0" y="0"/>
            <a:chExt cx="24384000" cy="4961533"/>
          </a:xfrm>
        </p:grpSpPr>
        <p:sp>
          <p:nvSpPr>
            <p:cNvPr name="Freeform 7" id="7" descr="preencoded.png"/>
            <p:cNvSpPr/>
            <p:nvPr/>
          </p:nvSpPr>
          <p:spPr>
            <a:xfrm flipH="false" flipV="false" rot="0">
              <a:off x="0" y="0"/>
              <a:ext cx="24384000" cy="4961509"/>
            </a:xfrm>
            <a:custGeom>
              <a:avLst/>
              <a:gdLst/>
              <a:ahLst/>
              <a:cxnLst/>
              <a:rect r="r" b="b" t="t" l="l"/>
              <a:pathLst>
                <a:path h="4961509" w="24384000">
                  <a:moveTo>
                    <a:pt x="0" y="0"/>
                  </a:moveTo>
                  <a:lnTo>
                    <a:pt x="24384000" y="0"/>
                  </a:lnTo>
                  <a:lnTo>
                    <a:pt x="24384000" y="4961509"/>
                  </a:lnTo>
                  <a:lnTo>
                    <a:pt x="0" y="4961509"/>
                  </a:lnTo>
                  <a:lnTo>
                    <a:pt x="0" y="0"/>
                  </a:lnTo>
                  <a:close/>
                </a:path>
              </a:pathLst>
            </a:custGeom>
            <a:blipFill>
              <a:blip r:embed="rId3"/>
              <a:stretch>
                <a:fillRect l="0" t="-41" r="0" b="-42"/>
              </a:stretch>
            </a:blipFill>
          </p:spPr>
        </p:sp>
      </p:grpSp>
      <p:sp>
        <p:nvSpPr>
          <p:cNvPr name="TextBox 8" id="8"/>
          <p:cNvSpPr txBox="true"/>
          <p:nvPr/>
        </p:nvSpPr>
        <p:spPr>
          <a:xfrm rot="0">
            <a:off x="992238" y="4788991"/>
            <a:ext cx="16303526" cy="1800522"/>
          </a:xfrm>
          <a:prstGeom prst="rect">
            <a:avLst/>
          </a:prstGeom>
        </p:spPr>
        <p:txBody>
          <a:bodyPr anchor="t" rtlCol="false" tIns="0" lIns="0" bIns="0" rIns="0">
            <a:spAutoFit/>
          </a:bodyPr>
          <a:lstStyle/>
          <a:p>
            <a:pPr algn="l">
              <a:lnSpc>
                <a:spcPts val="6937"/>
              </a:lnSpc>
            </a:pPr>
            <a:r>
              <a:rPr lang="en-US" sz="5562" b="true">
                <a:solidFill>
                  <a:srgbClr val="006747"/>
                </a:solidFill>
                <a:latin typeface="Noto Serif Bold"/>
                <a:ea typeface="Noto Serif Bold"/>
                <a:cs typeface="Noto Serif Bold"/>
                <a:sym typeface="Noto Serif Bold"/>
              </a:rPr>
              <a:t>Conclusion: Empowering Employees, Driving Growth</a:t>
            </a:r>
          </a:p>
        </p:txBody>
      </p:sp>
      <p:sp>
        <p:nvSpPr>
          <p:cNvPr name="TextBox 9" id="9"/>
          <p:cNvSpPr txBox="true"/>
          <p:nvPr/>
        </p:nvSpPr>
        <p:spPr>
          <a:xfrm rot="0">
            <a:off x="1417439" y="7228880"/>
            <a:ext cx="15878324" cy="1465660"/>
          </a:xfrm>
          <a:prstGeom prst="rect">
            <a:avLst/>
          </a:prstGeom>
        </p:spPr>
        <p:txBody>
          <a:bodyPr anchor="t" rtlCol="false" tIns="0" lIns="0" bIns="0" rIns="0">
            <a:spAutoFit/>
          </a:bodyPr>
          <a:lstStyle/>
          <a:p>
            <a:pPr algn="l">
              <a:lnSpc>
                <a:spcPts val="3562"/>
              </a:lnSpc>
            </a:pPr>
            <a:r>
              <a:rPr lang="en-US" sz="2187">
                <a:solidFill>
                  <a:srgbClr val="4B4A4A"/>
                </a:solidFill>
                <a:latin typeface="Arimo"/>
                <a:ea typeface="Arimo"/>
                <a:cs typeface="Arimo"/>
                <a:sym typeface="Arimo"/>
              </a:rPr>
              <a:t>The Tripura Gramin Bank Think Tank is the vital knowledge backbone supporting our mission to uplift the rural economy through a skilled and empowered workforce. It fosters innovation, collaboration, and excellence, serving as a key enabler for sustainable bank performance and enhanced customer trust.</a:t>
            </a:r>
          </a:p>
        </p:txBody>
      </p:sp>
      <p:grpSp>
        <p:nvGrpSpPr>
          <p:cNvPr name="Group 10" id="10"/>
          <p:cNvGrpSpPr/>
          <p:nvPr/>
        </p:nvGrpSpPr>
        <p:grpSpPr>
          <a:xfrm rot="0">
            <a:off x="992238" y="7014716"/>
            <a:ext cx="38100" cy="1998761"/>
            <a:chOff x="0" y="0"/>
            <a:chExt cx="50800" cy="2665015"/>
          </a:xfrm>
        </p:grpSpPr>
        <p:sp>
          <p:nvSpPr>
            <p:cNvPr name="Freeform 11" id="11"/>
            <p:cNvSpPr/>
            <p:nvPr/>
          </p:nvSpPr>
          <p:spPr>
            <a:xfrm flipH="false" flipV="false" rot="0">
              <a:off x="0" y="0"/>
              <a:ext cx="50800" cy="2664968"/>
            </a:xfrm>
            <a:custGeom>
              <a:avLst/>
              <a:gdLst/>
              <a:ahLst/>
              <a:cxnLst/>
              <a:rect r="r" b="b" t="t" l="l"/>
              <a:pathLst>
                <a:path h="2664968" w="50800">
                  <a:moveTo>
                    <a:pt x="0" y="0"/>
                  </a:moveTo>
                  <a:lnTo>
                    <a:pt x="50800" y="0"/>
                  </a:lnTo>
                  <a:lnTo>
                    <a:pt x="50800" y="2664968"/>
                  </a:lnTo>
                  <a:lnTo>
                    <a:pt x="0" y="2664968"/>
                  </a:lnTo>
                  <a:close/>
                </a:path>
              </a:pathLst>
            </a:custGeom>
            <a:solidFill>
              <a:srgbClr val="006747"/>
            </a:solidFill>
          </p:spPr>
        </p:sp>
      </p:grpSp>
    </p:spTree>
  </p:cSld>
  <p:clrMapOvr>
    <a:masterClrMapping/>
  </p:clrMapOvr>
</p:sld>
</file>

<file path=ppt/slides/slide12.xml><?xml version="1.0" encoding="utf-8"?>
<p:sld xmlns:p="http://schemas.openxmlformats.org/presentationml/2006/main" xmlns:a="http://schemas.openxmlformats.org/drawingml/2006/main">
  <p:cSld>
    <p:bg>
      <p:bgPr>
        <a:solidFill>
          <a:srgbClr val="E5F9F2"/>
        </a:solidFill>
      </p:bgPr>
    </p:bg>
    <p:spTree>
      <p:nvGrpSpPr>
        <p:cNvPr id="1" name=""/>
        <p:cNvGrpSpPr/>
        <p:nvPr/>
      </p:nvGrpSpPr>
      <p:grpSpPr>
        <a:xfrm>
          <a:off x="0" y="0"/>
          <a:ext cx="0" cy="0"/>
          <a:chOff x="0" y="0"/>
          <a:chExt cx="0" cy="0"/>
        </a:xfrm>
      </p:grpSpPr>
      <p:sp>
        <p:nvSpPr>
          <p:cNvPr name="TextBox 2" id="2"/>
          <p:cNvSpPr txBox="true"/>
          <p:nvPr/>
        </p:nvSpPr>
        <p:spPr>
          <a:xfrm rot="0">
            <a:off x="4013898" y="4286844"/>
            <a:ext cx="10260205" cy="1708975"/>
          </a:xfrm>
          <a:prstGeom prst="rect">
            <a:avLst/>
          </a:prstGeom>
        </p:spPr>
        <p:txBody>
          <a:bodyPr anchor="t" rtlCol="false" tIns="0" lIns="0" bIns="0" rIns="0">
            <a:spAutoFit/>
          </a:bodyPr>
          <a:lstStyle/>
          <a:p>
            <a:pPr algn="ctr" marL="0" indent="0" lvl="0">
              <a:lnSpc>
                <a:spcPts val="13716"/>
              </a:lnSpc>
            </a:pPr>
            <a:r>
              <a:rPr lang="en-US" b="true" sz="10800">
                <a:solidFill>
                  <a:srgbClr val="006747"/>
                </a:solidFill>
                <a:latin typeface="Noto Serif Bold"/>
                <a:ea typeface="Noto Serif Bold"/>
                <a:cs typeface="Noto Serif Bold"/>
                <a:sym typeface="Noto Serif Bold"/>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5F9F2">
                <a:alpha val="90196"/>
              </a:srgbClr>
            </a:solidFill>
          </p:spPr>
        </p:sp>
      </p:grpSp>
      <p:sp>
        <p:nvSpPr>
          <p:cNvPr name="TextBox 6" id="6"/>
          <p:cNvSpPr txBox="true"/>
          <p:nvPr/>
        </p:nvSpPr>
        <p:spPr>
          <a:xfrm rot="0">
            <a:off x="950119" y="1882229"/>
            <a:ext cx="12372678" cy="876895"/>
          </a:xfrm>
          <a:prstGeom prst="rect">
            <a:avLst/>
          </a:prstGeom>
        </p:spPr>
        <p:txBody>
          <a:bodyPr anchor="t" rtlCol="false" tIns="0" lIns="0" bIns="0" rIns="0">
            <a:spAutoFit/>
          </a:bodyPr>
          <a:lstStyle/>
          <a:p>
            <a:pPr algn="l">
              <a:lnSpc>
                <a:spcPts val="6625"/>
              </a:lnSpc>
            </a:pPr>
            <a:r>
              <a:rPr lang="en-US" sz="5312" b="true">
                <a:solidFill>
                  <a:srgbClr val="006747"/>
                </a:solidFill>
                <a:latin typeface="Noto Serif Bold"/>
                <a:ea typeface="Noto Serif Bold"/>
                <a:cs typeface="Noto Serif Bold"/>
                <a:sym typeface="Noto Serif Bold"/>
              </a:rPr>
              <a:t>Purpose and Role of the Think Tank</a:t>
            </a:r>
          </a:p>
        </p:txBody>
      </p:sp>
      <p:sp>
        <p:nvSpPr>
          <p:cNvPr name="TextBox 7" id="7"/>
          <p:cNvSpPr txBox="true"/>
          <p:nvPr/>
        </p:nvSpPr>
        <p:spPr>
          <a:xfrm rot="0">
            <a:off x="950119" y="3080594"/>
            <a:ext cx="16387762" cy="1388566"/>
          </a:xfrm>
          <a:prstGeom prst="rect">
            <a:avLst/>
          </a:prstGeom>
        </p:spPr>
        <p:txBody>
          <a:bodyPr anchor="t" rtlCol="false" tIns="0" lIns="0" bIns="0" rIns="0">
            <a:spAutoFit/>
          </a:bodyPr>
          <a:lstStyle/>
          <a:p>
            <a:pPr algn="l">
              <a:lnSpc>
                <a:spcPts val="3374"/>
              </a:lnSpc>
            </a:pPr>
            <a:r>
              <a:rPr lang="en-US" sz="2125">
                <a:solidFill>
                  <a:srgbClr val="4B4A4A"/>
                </a:solidFill>
                <a:latin typeface="Arimo"/>
                <a:ea typeface="Arimo"/>
                <a:cs typeface="Arimo"/>
                <a:sym typeface="Arimo"/>
              </a:rPr>
              <a:t>The Tripura Gramin Bank Think Tank serves as a strategic knowledge ecosystem designed to transform our workforce into skilled professionals and innovative thinkers. Our mission is to create a collaborative environment where employees can access resources, share expertise, and develop capabilities that directly contribute to the bank's growth and customer service excellence.</a:t>
            </a:r>
          </a:p>
        </p:txBody>
      </p:sp>
      <p:grpSp>
        <p:nvGrpSpPr>
          <p:cNvPr name="Group 8" id="8"/>
          <p:cNvGrpSpPr/>
          <p:nvPr/>
        </p:nvGrpSpPr>
        <p:grpSpPr>
          <a:xfrm rot="0">
            <a:off x="931069" y="4755505"/>
            <a:ext cx="5319712" cy="3415605"/>
            <a:chOff x="0" y="0"/>
            <a:chExt cx="7092950" cy="4554140"/>
          </a:xfrm>
        </p:grpSpPr>
        <p:sp>
          <p:nvSpPr>
            <p:cNvPr name="Freeform 9" id="9"/>
            <p:cNvSpPr/>
            <p:nvPr/>
          </p:nvSpPr>
          <p:spPr>
            <a:xfrm flipH="false" flipV="false" rot="0">
              <a:off x="0" y="0"/>
              <a:ext cx="7092950" cy="4554093"/>
            </a:xfrm>
            <a:custGeom>
              <a:avLst/>
              <a:gdLst/>
              <a:ahLst/>
              <a:cxnLst/>
              <a:rect r="r" b="b" t="t" l="l"/>
              <a:pathLst>
                <a:path h="4554093" w="7092950">
                  <a:moveTo>
                    <a:pt x="0" y="351155"/>
                  </a:moveTo>
                  <a:cubicBezTo>
                    <a:pt x="0" y="157099"/>
                    <a:pt x="157861" y="0"/>
                    <a:pt x="352425" y="0"/>
                  </a:cubicBezTo>
                  <a:lnTo>
                    <a:pt x="6740525" y="0"/>
                  </a:lnTo>
                  <a:lnTo>
                    <a:pt x="6740525" y="25400"/>
                  </a:lnTo>
                  <a:lnTo>
                    <a:pt x="6740525" y="0"/>
                  </a:lnTo>
                  <a:cubicBezTo>
                    <a:pt x="6935089" y="0"/>
                    <a:pt x="7092950" y="157099"/>
                    <a:pt x="7092950" y="351155"/>
                  </a:cubicBezTo>
                  <a:lnTo>
                    <a:pt x="7067550" y="351155"/>
                  </a:lnTo>
                  <a:lnTo>
                    <a:pt x="7092950" y="351155"/>
                  </a:lnTo>
                  <a:lnTo>
                    <a:pt x="7092950" y="4202938"/>
                  </a:lnTo>
                  <a:lnTo>
                    <a:pt x="7067550" y="4202938"/>
                  </a:lnTo>
                  <a:lnTo>
                    <a:pt x="7092950" y="4202938"/>
                  </a:lnTo>
                  <a:cubicBezTo>
                    <a:pt x="7092950" y="4396994"/>
                    <a:pt x="6935089" y="4554093"/>
                    <a:pt x="6740525" y="4554093"/>
                  </a:cubicBezTo>
                  <a:lnTo>
                    <a:pt x="6740525" y="4528693"/>
                  </a:lnTo>
                  <a:lnTo>
                    <a:pt x="6740525" y="4554093"/>
                  </a:lnTo>
                  <a:lnTo>
                    <a:pt x="352425" y="4554093"/>
                  </a:lnTo>
                  <a:lnTo>
                    <a:pt x="352425" y="4528693"/>
                  </a:lnTo>
                  <a:lnTo>
                    <a:pt x="352425" y="4554093"/>
                  </a:lnTo>
                  <a:cubicBezTo>
                    <a:pt x="157861" y="4554093"/>
                    <a:pt x="0" y="4396994"/>
                    <a:pt x="0" y="4202938"/>
                  </a:cubicBezTo>
                  <a:lnTo>
                    <a:pt x="0" y="351155"/>
                  </a:lnTo>
                  <a:lnTo>
                    <a:pt x="25400" y="351155"/>
                  </a:lnTo>
                  <a:lnTo>
                    <a:pt x="0" y="351155"/>
                  </a:lnTo>
                  <a:moveTo>
                    <a:pt x="50800" y="351155"/>
                  </a:moveTo>
                  <a:lnTo>
                    <a:pt x="50800" y="4202938"/>
                  </a:lnTo>
                  <a:lnTo>
                    <a:pt x="25400" y="4202938"/>
                  </a:lnTo>
                  <a:lnTo>
                    <a:pt x="50800" y="4202938"/>
                  </a:lnTo>
                  <a:cubicBezTo>
                    <a:pt x="50800" y="4368800"/>
                    <a:pt x="185801" y="4503293"/>
                    <a:pt x="352425" y="4503293"/>
                  </a:cubicBezTo>
                  <a:lnTo>
                    <a:pt x="6740525" y="4503293"/>
                  </a:lnTo>
                  <a:cubicBezTo>
                    <a:pt x="6907276" y="4503293"/>
                    <a:pt x="7042150" y="4368673"/>
                    <a:pt x="7042150" y="4202938"/>
                  </a:cubicBezTo>
                  <a:lnTo>
                    <a:pt x="7042150" y="351155"/>
                  </a:lnTo>
                  <a:cubicBezTo>
                    <a:pt x="7042150" y="185420"/>
                    <a:pt x="6907149" y="50800"/>
                    <a:pt x="6740525" y="50800"/>
                  </a:cubicBezTo>
                  <a:lnTo>
                    <a:pt x="352425" y="50800"/>
                  </a:lnTo>
                  <a:lnTo>
                    <a:pt x="352425" y="25400"/>
                  </a:lnTo>
                  <a:lnTo>
                    <a:pt x="352425" y="50800"/>
                  </a:lnTo>
                  <a:cubicBezTo>
                    <a:pt x="185801" y="50800"/>
                    <a:pt x="50800" y="185420"/>
                    <a:pt x="50800" y="351155"/>
                  </a:cubicBezTo>
                  <a:close/>
                </a:path>
              </a:pathLst>
            </a:custGeom>
            <a:solidFill>
              <a:srgbClr val="B7D5CA"/>
            </a:solidFill>
          </p:spPr>
        </p:sp>
      </p:grpSp>
      <p:sp>
        <p:nvSpPr>
          <p:cNvPr name="TextBox 10" id="10"/>
          <p:cNvSpPr txBox="true"/>
          <p:nvPr/>
        </p:nvSpPr>
        <p:spPr>
          <a:xfrm rot="0">
            <a:off x="1259681" y="5065068"/>
            <a:ext cx="3885010" cy="443210"/>
          </a:xfrm>
          <a:prstGeom prst="rect">
            <a:avLst/>
          </a:prstGeom>
        </p:spPr>
        <p:txBody>
          <a:bodyPr anchor="t" rtlCol="false" tIns="0" lIns="0" bIns="0" rIns="0">
            <a:spAutoFit/>
          </a:bodyPr>
          <a:lstStyle/>
          <a:p>
            <a:pPr algn="l">
              <a:lnSpc>
                <a:spcPts val="3312"/>
              </a:lnSpc>
            </a:pPr>
            <a:r>
              <a:rPr lang="en-US" sz="2625" b="true">
                <a:solidFill>
                  <a:srgbClr val="4B4A4A"/>
                </a:solidFill>
                <a:latin typeface="Noto Serif Bold"/>
                <a:ea typeface="Noto Serif Bold"/>
                <a:cs typeface="Noto Serif Bold"/>
                <a:sym typeface="Noto Serif Bold"/>
              </a:rPr>
              <a:t>Knowledge Repository</a:t>
            </a:r>
          </a:p>
        </p:txBody>
      </p:sp>
      <p:sp>
        <p:nvSpPr>
          <p:cNvPr name="TextBox 11" id="11"/>
          <p:cNvSpPr txBox="true"/>
          <p:nvPr/>
        </p:nvSpPr>
        <p:spPr>
          <a:xfrm rot="0">
            <a:off x="1259681" y="5585371"/>
            <a:ext cx="4662487" cy="1822847"/>
          </a:xfrm>
          <a:prstGeom prst="rect">
            <a:avLst/>
          </a:prstGeom>
        </p:spPr>
        <p:txBody>
          <a:bodyPr anchor="t" rtlCol="false" tIns="0" lIns="0" bIns="0" rIns="0">
            <a:spAutoFit/>
          </a:bodyPr>
          <a:lstStyle/>
          <a:p>
            <a:pPr algn="l">
              <a:lnSpc>
                <a:spcPts val="3374"/>
              </a:lnSpc>
            </a:pPr>
            <a:r>
              <a:rPr lang="en-US" sz="2125">
                <a:solidFill>
                  <a:srgbClr val="4B4A4A"/>
                </a:solidFill>
                <a:latin typeface="Arimo"/>
                <a:ea typeface="Arimo"/>
                <a:cs typeface="Arimo"/>
                <a:sym typeface="Arimo"/>
              </a:rPr>
              <a:t>Centralized access to best practices, policies, procedures, and industry insights to ensure consistent service delivery across all branches.</a:t>
            </a:r>
          </a:p>
        </p:txBody>
      </p:sp>
      <p:grpSp>
        <p:nvGrpSpPr>
          <p:cNvPr name="Group 12" id="12"/>
          <p:cNvGrpSpPr/>
          <p:nvPr/>
        </p:nvGrpSpPr>
        <p:grpSpPr>
          <a:xfrm rot="0">
            <a:off x="6484144" y="4755505"/>
            <a:ext cx="5319712" cy="3415605"/>
            <a:chOff x="0" y="0"/>
            <a:chExt cx="7092950" cy="4554140"/>
          </a:xfrm>
        </p:grpSpPr>
        <p:sp>
          <p:nvSpPr>
            <p:cNvPr name="Freeform 13" id="13"/>
            <p:cNvSpPr/>
            <p:nvPr/>
          </p:nvSpPr>
          <p:spPr>
            <a:xfrm flipH="false" flipV="false" rot="0">
              <a:off x="0" y="0"/>
              <a:ext cx="7092950" cy="4554093"/>
            </a:xfrm>
            <a:custGeom>
              <a:avLst/>
              <a:gdLst/>
              <a:ahLst/>
              <a:cxnLst/>
              <a:rect r="r" b="b" t="t" l="l"/>
              <a:pathLst>
                <a:path h="4554093" w="7092950">
                  <a:moveTo>
                    <a:pt x="0" y="351155"/>
                  </a:moveTo>
                  <a:cubicBezTo>
                    <a:pt x="0" y="157099"/>
                    <a:pt x="157861" y="0"/>
                    <a:pt x="352425" y="0"/>
                  </a:cubicBezTo>
                  <a:lnTo>
                    <a:pt x="6740525" y="0"/>
                  </a:lnTo>
                  <a:lnTo>
                    <a:pt x="6740525" y="25400"/>
                  </a:lnTo>
                  <a:lnTo>
                    <a:pt x="6740525" y="0"/>
                  </a:lnTo>
                  <a:cubicBezTo>
                    <a:pt x="6935089" y="0"/>
                    <a:pt x="7092950" y="157099"/>
                    <a:pt x="7092950" y="351155"/>
                  </a:cubicBezTo>
                  <a:lnTo>
                    <a:pt x="7067550" y="351155"/>
                  </a:lnTo>
                  <a:lnTo>
                    <a:pt x="7092950" y="351155"/>
                  </a:lnTo>
                  <a:lnTo>
                    <a:pt x="7092950" y="4202938"/>
                  </a:lnTo>
                  <a:lnTo>
                    <a:pt x="7067550" y="4202938"/>
                  </a:lnTo>
                  <a:lnTo>
                    <a:pt x="7092950" y="4202938"/>
                  </a:lnTo>
                  <a:cubicBezTo>
                    <a:pt x="7092950" y="4396994"/>
                    <a:pt x="6935089" y="4554093"/>
                    <a:pt x="6740525" y="4554093"/>
                  </a:cubicBezTo>
                  <a:lnTo>
                    <a:pt x="6740525" y="4528693"/>
                  </a:lnTo>
                  <a:lnTo>
                    <a:pt x="6740525" y="4554093"/>
                  </a:lnTo>
                  <a:lnTo>
                    <a:pt x="352425" y="4554093"/>
                  </a:lnTo>
                  <a:lnTo>
                    <a:pt x="352425" y="4528693"/>
                  </a:lnTo>
                  <a:lnTo>
                    <a:pt x="352425" y="4554093"/>
                  </a:lnTo>
                  <a:cubicBezTo>
                    <a:pt x="157861" y="4554093"/>
                    <a:pt x="0" y="4396994"/>
                    <a:pt x="0" y="4202938"/>
                  </a:cubicBezTo>
                  <a:lnTo>
                    <a:pt x="0" y="351155"/>
                  </a:lnTo>
                  <a:lnTo>
                    <a:pt x="25400" y="351155"/>
                  </a:lnTo>
                  <a:lnTo>
                    <a:pt x="0" y="351155"/>
                  </a:lnTo>
                  <a:moveTo>
                    <a:pt x="50800" y="351155"/>
                  </a:moveTo>
                  <a:lnTo>
                    <a:pt x="50800" y="4202938"/>
                  </a:lnTo>
                  <a:lnTo>
                    <a:pt x="25400" y="4202938"/>
                  </a:lnTo>
                  <a:lnTo>
                    <a:pt x="50800" y="4202938"/>
                  </a:lnTo>
                  <a:cubicBezTo>
                    <a:pt x="50800" y="4368800"/>
                    <a:pt x="185801" y="4503293"/>
                    <a:pt x="352425" y="4503293"/>
                  </a:cubicBezTo>
                  <a:lnTo>
                    <a:pt x="6740525" y="4503293"/>
                  </a:lnTo>
                  <a:cubicBezTo>
                    <a:pt x="6907276" y="4503293"/>
                    <a:pt x="7042150" y="4368673"/>
                    <a:pt x="7042150" y="4202938"/>
                  </a:cubicBezTo>
                  <a:lnTo>
                    <a:pt x="7042150" y="351155"/>
                  </a:lnTo>
                  <a:cubicBezTo>
                    <a:pt x="7042150" y="185420"/>
                    <a:pt x="6907149" y="50800"/>
                    <a:pt x="6740525" y="50800"/>
                  </a:cubicBezTo>
                  <a:lnTo>
                    <a:pt x="352425" y="50800"/>
                  </a:lnTo>
                  <a:lnTo>
                    <a:pt x="352425" y="25400"/>
                  </a:lnTo>
                  <a:lnTo>
                    <a:pt x="352425" y="50800"/>
                  </a:lnTo>
                  <a:cubicBezTo>
                    <a:pt x="185801" y="50800"/>
                    <a:pt x="50800" y="185420"/>
                    <a:pt x="50800" y="351155"/>
                  </a:cubicBezTo>
                  <a:close/>
                </a:path>
              </a:pathLst>
            </a:custGeom>
            <a:solidFill>
              <a:srgbClr val="B7D5CA"/>
            </a:solidFill>
          </p:spPr>
        </p:sp>
      </p:grpSp>
      <p:sp>
        <p:nvSpPr>
          <p:cNvPr name="TextBox 14" id="14"/>
          <p:cNvSpPr txBox="true"/>
          <p:nvPr/>
        </p:nvSpPr>
        <p:spPr>
          <a:xfrm rot="0">
            <a:off x="6812756" y="5065068"/>
            <a:ext cx="3985022" cy="443210"/>
          </a:xfrm>
          <a:prstGeom prst="rect">
            <a:avLst/>
          </a:prstGeom>
        </p:spPr>
        <p:txBody>
          <a:bodyPr anchor="t" rtlCol="false" tIns="0" lIns="0" bIns="0" rIns="0">
            <a:spAutoFit/>
          </a:bodyPr>
          <a:lstStyle/>
          <a:p>
            <a:pPr algn="l">
              <a:lnSpc>
                <a:spcPts val="3312"/>
              </a:lnSpc>
            </a:pPr>
            <a:r>
              <a:rPr lang="en-US" sz="2625" b="true">
                <a:solidFill>
                  <a:srgbClr val="4B4A4A"/>
                </a:solidFill>
                <a:latin typeface="Noto Serif Bold"/>
                <a:ea typeface="Noto Serif Bold"/>
                <a:cs typeface="Noto Serif Bold"/>
                <a:sym typeface="Noto Serif Bold"/>
              </a:rPr>
              <a:t>Skill Development Hub</a:t>
            </a:r>
          </a:p>
        </p:txBody>
      </p:sp>
      <p:sp>
        <p:nvSpPr>
          <p:cNvPr name="TextBox 15" id="15"/>
          <p:cNvSpPr txBox="true"/>
          <p:nvPr/>
        </p:nvSpPr>
        <p:spPr>
          <a:xfrm rot="0">
            <a:off x="6812756" y="5585371"/>
            <a:ext cx="4662487" cy="2257128"/>
          </a:xfrm>
          <a:prstGeom prst="rect">
            <a:avLst/>
          </a:prstGeom>
        </p:spPr>
        <p:txBody>
          <a:bodyPr anchor="t" rtlCol="false" tIns="0" lIns="0" bIns="0" rIns="0">
            <a:spAutoFit/>
          </a:bodyPr>
          <a:lstStyle/>
          <a:p>
            <a:pPr algn="l">
              <a:lnSpc>
                <a:spcPts val="3374"/>
              </a:lnSpc>
            </a:pPr>
            <a:r>
              <a:rPr lang="en-US" sz="2125">
                <a:solidFill>
                  <a:srgbClr val="4B4A4A"/>
                </a:solidFill>
                <a:latin typeface="Arimo"/>
                <a:ea typeface="Arimo"/>
                <a:cs typeface="Arimo"/>
                <a:sym typeface="Arimo"/>
              </a:rPr>
              <a:t>Comprehensive training programs, certification courses, and professional development opportunities tailored to banking operations and customer service.</a:t>
            </a:r>
          </a:p>
        </p:txBody>
      </p:sp>
      <p:grpSp>
        <p:nvGrpSpPr>
          <p:cNvPr name="Group 16" id="16"/>
          <p:cNvGrpSpPr/>
          <p:nvPr/>
        </p:nvGrpSpPr>
        <p:grpSpPr>
          <a:xfrm rot="0">
            <a:off x="12037219" y="4755505"/>
            <a:ext cx="5319712" cy="3415605"/>
            <a:chOff x="0" y="0"/>
            <a:chExt cx="7092950" cy="4554140"/>
          </a:xfrm>
        </p:grpSpPr>
        <p:sp>
          <p:nvSpPr>
            <p:cNvPr name="Freeform 17" id="17"/>
            <p:cNvSpPr/>
            <p:nvPr/>
          </p:nvSpPr>
          <p:spPr>
            <a:xfrm flipH="false" flipV="false" rot="0">
              <a:off x="0" y="0"/>
              <a:ext cx="7092950" cy="4554093"/>
            </a:xfrm>
            <a:custGeom>
              <a:avLst/>
              <a:gdLst/>
              <a:ahLst/>
              <a:cxnLst/>
              <a:rect r="r" b="b" t="t" l="l"/>
              <a:pathLst>
                <a:path h="4554093" w="7092950">
                  <a:moveTo>
                    <a:pt x="0" y="351155"/>
                  </a:moveTo>
                  <a:cubicBezTo>
                    <a:pt x="0" y="157099"/>
                    <a:pt x="157861" y="0"/>
                    <a:pt x="352425" y="0"/>
                  </a:cubicBezTo>
                  <a:lnTo>
                    <a:pt x="6740525" y="0"/>
                  </a:lnTo>
                  <a:lnTo>
                    <a:pt x="6740525" y="25400"/>
                  </a:lnTo>
                  <a:lnTo>
                    <a:pt x="6740525" y="0"/>
                  </a:lnTo>
                  <a:cubicBezTo>
                    <a:pt x="6935089" y="0"/>
                    <a:pt x="7092950" y="157099"/>
                    <a:pt x="7092950" y="351155"/>
                  </a:cubicBezTo>
                  <a:lnTo>
                    <a:pt x="7067550" y="351155"/>
                  </a:lnTo>
                  <a:lnTo>
                    <a:pt x="7092950" y="351155"/>
                  </a:lnTo>
                  <a:lnTo>
                    <a:pt x="7092950" y="4202938"/>
                  </a:lnTo>
                  <a:lnTo>
                    <a:pt x="7067550" y="4202938"/>
                  </a:lnTo>
                  <a:lnTo>
                    <a:pt x="7092950" y="4202938"/>
                  </a:lnTo>
                  <a:cubicBezTo>
                    <a:pt x="7092950" y="4396994"/>
                    <a:pt x="6935089" y="4554093"/>
                    <a:pt x="6740525" y="4554093"/>
                  </a:cubicBezTo>
                  <a:lnTo>
                    <a:pt x="6740525" y="4528693"/>
                  </a:lnTo>
                  <a:lnTo>
                    <a:pt x="6740525" y="4554093"/>
                  </a:lnTo>
                  <a:lnTo>
                    <a:pt x="352425" y="4554093"/>
                  </a:lnTo>
                  <a:lnTo>
                    <a:pt x="352425" y="4528693"/>
                  </a:lnTo>
                  <a:lnTo>
                    <a:pt x="352425" y="4554093"/>
                  </a:lnTo>
                  <a:cubicBezTo>
                    <a:pt x="157861" y="4554093"/>
                    <a:pt x="0" y="4396994"/>
                    <a:pt x="0" y="4202938"/>
                  </a:cubicBezTo>
                  <a:lnTo>
                    <a:pt x="0" y="351155"/>
                  </a:lnTo>
                  <a:lnTo>
                    <a:pt x="25400" y="351155"/>
                  </a:lnTo>
                  <a:lnTo>
                    <a:pt x="0" y="351155"/>
                  </a:lnTo>
                  <a:moveTo>
                    <a:pt x="50800" y="351155"/>
                  </a:moveTo>
                  <a:lnTo>
                    <a:pt x="50800" y="4202938"/>
                  </a:lnTo>
                  <a:lnTo>
                    <a:pt x="25400" y="4202938"/>
                  </a:lnTo>
                  <a:lnTo>
                    <a:pt x="50800" y="4202938"/>
                  </a:lnTo>
                  <a:cubicBezTo>
                    <a:pt x="50800" y="4368800"/>
                    <a:pt x="185801" y="4503293"/>
                    <a:pt x="352425" y="4503293"/>
                  </a:cubicBezTo>
                  <a:lnTo>
                    <a:pt x="6740525" y="4503293"/>
                  </a:lnTo>
                  <a:cubicBezTo>
                    <a:pt x="6907276" y="4503293"/>
                    <a:pt x="7042150" y="4368673"/>
                    <a:pt x="7042150" y="4202938"/>
                  </a:cubicBezTo>
                  <a:lnTo>
                    <a:pt x="7042150" y="351155"/>
                  </a:lnTo>
                  <a:cubicBezTo>
                    <a:pt x="7042150" y="185420"/>
                    <a:pt x="6907149" y="50800"/>
                    <a:pt x="6740525" y="50800"/>
                  </a:cubicBezTo>
                  <a:lnTo>
                    <a:pt x="352425" y="50800"/>
                  </a:lnTo>
                  <a:lnTo>
                    <a:pt x="352425" y="25400"/>
                  </a:lnTo>
                  <a:lnTo>
                    <a:pt x="352425" y="50800"/>
                  </a:lnTo>
                  <a:cubicBezTo>
                    <a:pt x="185801" y="50800"/>
                    <a:pt x="50800" y="185420"/>
                    <a:pt x="50800" y="351155"/>
                  </a:cubicBezTo>
                  <a:close/>
                </a:path>
              </a:pathLst>
            </a:custGeom>
            <a:solidFill>
              <a:srgbClr val="B7D5CA"/>
            </a:solidFill>
          </p:spPr>
        </p:sp>
      </p:grpSp>
      <p:sp>
        <p:nvSpPr>
          <p:cNvPr name="TextBox 18" id="18"/>
          <p:cNvSpPr txBox="true"/>
          <p:nvPr/>
        </p:nvSpPr>
        <p:spPr>
          <a:xfrm rot="0">
            <a:off x="12365831" y="5065068"/>
            <a:ext cx="3393281" cy="443210"/>
          </a:xfrm>
          <a:prstGeom prst="rect">
            <a:avLst/>
          </a:prstGeom>
        </p:spPr>
        <p:txBody>
          <a:bodyPr anchor="t" rtlCol="false" tIns="0" lIns="0" bIns="0" rIns="0">
            <a:spAutoFit/>
          </a:bodyPr>
          <a:lstStyle/>
          <a:p>
            <a:pPr algn="l">
              <a:lnSpc>
                <a:spcPts val="3312"/>
              </a:lnSpc>
            </a:pPr>
            <a:r>
              <a:rPr lang="en-US" sz="2625" b="true">
                <a:solidFill>
                  <a:srgbClr val="4B4A4A"/>
                </a:solidFill>
                <a:latin typeface="Noto Serif Bold"/>
                <a:ea typeface="Noto Serif Bold"/>
                <a:cs typeface="Noto Serif Bold"/>
                <a:sym typeface="Noto Serif Bold"/>
              </a:rPr>
              <a:t>Innovation Catalyst</a:t>
            </a:r>
          </a:p>
        </p:txBody>
      </p:sp>
      <p:sp>
        <p:nvSpPr>
          <p:cNvPr name="TextBox 19" id="19"/>
          <p:cNvSpPr txBox="true"/>
          <p:nvPr/>
        </p:nvSpPr>
        <p:spPr>
          <a:xfrm rot="0">
            <a:off x="12365831" y="5585371"/>
            <a:ext cx="4662488" cy="2257128"/>
          </a:xfrm>
          <a:prstGeom prst="rect">
            <a:avLst/>
          </a:prstGeom>
        </p:spPr>
        <p:txBody>
          <a:bodyPr anchor="t" rtlCol="false" tIns="0" lIns="0" bIns="0" rIns="0">
            <a:spAutoFit/>
          </a:bodyPr>
          <a:lstStyle/>
          <a:p>
            <a:pPr algn="l">
              <a:lnSpc>
                <a:spcPts val="3374"/>
              </a:lnSpc>
            </a:pPr>
            <a:r>
              <a:rPr lang="en-US" sz="2125">
                <a:solidFill>
                  <a:srgbClr val="4B4A4A"/>
                </a:solidFill>
                <a:latin typeface="Arimo"/>
                <a:ea typeface="Arimo"/>
                <a:cs typeface="Arimo"/>
                <a:sym typeface="Arimo"/>
              </a:rPr>
              <a:t>Platform for idea generation, process improvement suggestions, and collaborative problem-solving to drive operational efficiency and customer satisfaction.</a:t>
            </a:r>
          </a:p>
        </p:txBody>
      </p:sp>
      <p:sp>
        <p:nvSpPr>
          <p:cNvPr name="TextBox 20" id="20"/>
          <p:cNvSpPr txBox="true"/>
          <p:nvPr/>
        </p:nvSpPr>
        <p:spPr>
          <a:xfrm rot="0">
            <a:off x="950119" y="8371731"/>
            <a:ext cx="16387762" cy="954286"/>
          </a:xfrm>
          <a:prstGeom prst="rect">
            <a:avLst/>
          </a:prstGeom>
        </p:spPr>
        <p:txBody>
          <a:bodyPr anchor="t" rtlCol="false" tIns="0" lIns="0" bIns="0" rIns="0">
            <a:spAutoFit/>
          </a:bodyPr>
          <a:lstStyle/>
          <a:p>
            <a:pPr algn="l">
              <a:lnSpc>
                <a:spcPts val="3374"/>
              </a:lnSpc>
            </a:pPr>
            <a:r>
              <a:rPr lang="en-US" sz="2125">
                <a:solidFill>
                  <a:srgbClr val="4B4A4A"/>
                </a:solidFill>
                <a:latin typeface="Arimo"/>
                <a:ea typeface="Arimo"/>
                <a:cs typeface="Arimo"/>
                <a:sym typeface="Arimo"/>
              </a:rPr>
              <a:t>By fostering a culture of continuous learning and knowledge sharing, the Think Tank empowers every employee to contribute meaningfully to Tripura Gramin Bank's mission of serving rural communities with excellence and innovation.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5F9F2">
                <a:alpha val="90196"/>
              </a:srgbClr>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1108710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grpSp>
        <p:nvGrpSpPr>
          <p:cNvPr name="Group 10" id="10"/>
          <p:cNvGrpSpPr/>
          <p:nvPr/>
        </p:nvGrpSpPr>
        <p:grpSpPr>
          <a:xfrm rot="0">
            <a:off x="11791950" y="1821294"/>
            <a:ext cx="6496050" cy="5624357"/>
            <a:chOff x="0" y="0"/>
            <a:chExt cx="8661400" cy="7499142"/>
          </a:xfrm>
        </p:grpSpPr>
        <p:sp>
          <p:nvSpPr>
            <p:cNvPr name="Freeform 11" id="11" descr="preencoded.png"/>
            <p:cNvSpPr/>
            <p:nvPr/>
          </p:nvSpPr>
          <p:spPr>
            <a:xfrm flipH="false" flipV="false" rot="0">
              <a:off x="0" y="0"/>
              <a:ext cx="8661416" cy="7499158"/>
            </a:xfrm>
            <a:custGeom>
              <a:avLst/>
              <a:gdLst/>
              <a:ahLst/>
              <a:cxnLst/>
              <a:rect r="r" b="b" t="t" l="l"/>
              <a:pathLst>
                <a:path h="7499158" w="8661416">
                  <a:moveTo>
                    <a:pt x="0" y="0"/>
                  </a:moveTo>
                  <a:lnTo>
                    <a:pt x="8661416" y="0"/>
                  </a:lnTo>
                  <a:lnTo>
                    <a:pt x="8661416" y="7499158"/>
                  </a:lnTo>
                  <a:lnTo>
                    <a:pt x="0" y="7499158"/>
                  </a:lnTo>
                  <a:lnTo>
                    <a:pt x="0" y="0"/>
                  </a:lnTo>
                  <a:close/>
                </a:path>
              </a:pathLst>
            </a:custGeom>
            <a:blipFill>
              <a:blip r:embed="rId6"/>
              <a:stretch>
                <a:fillRect l="0" t="-7749" r="0" b="-7749"/>
              </a:stretch>
            </a:blipFill>
          </p:spPr>
        </p:sp>
      </p:grpSp>
      <p:sp>
        <p:nvSpPr>
          <p:cNvPr name="TextBox 12" id="12"/>
          <p:cNvSpPr txBox="true"/>
          <p:nvPr/>
        </p:nvSpPr>
        <p:spPr>
          <a:xfrm rot="0">
            <a:off x="808522" y="1173283"/>
            <a:ext cx="9338072" cy="914549"/>
          </a:xfrm>
          <a:prstGeom prst="rect">
            <a:avLst/>
          </a:prstGeom>
        </p:spPr>
        <p:txBody>
          <a:bodyPr anchor="t" rtlCol="false" tIns="0" lIns="0" bIns="0" rIns="0">
            <a:spAutoFit/>
          </a:bodyPr>
          <a:lstStyle/>
          <a:p>
            <a:pPr algn="l">
              <a:lnSpc>
                <a:spcPts val="6937"/>
              </a:lnSpc>
            </a:pPr>
            <a:r>
              <a:rPr lang="en-US" sz="5562" b="true">
                <a:solidFill>
                  <a:srgbClr val="006747"/>
                </a:solidFill>
                <a:latin typeface="Noto Serif Bold"/>
                <a:ea typeface="Noto Serif Bold"/>
                <a:cs typeface="Noto Serif Bold"/>
                <a:sym typeface="Noto Serif Bold"/>
              </a:rPr>
              <a:t>Key Features and Services</a:t>
            </a:r>
          </a:p>
        </p:txBody>
      </p:sp>
      <p:sp>
        <p:nvSpPr>
          <p:cNvPr name="TextBox 13" id="13"/>
          <p:cNvSpPr txBox="true"/>
          <p:nvPr/>
        </p:nvSpPr>
        <p:spPr>
          <a:xfrm rot="0">
            <a:off x="992238" y="4807893"/>
            <a:ext cx="3544044" cy="452437"/>
          </a:xfrm>
          <a:prstGeom prst="rect">
            <a:avLst/>
          </a:prstGeom>
        </p:spPr>
        <p:txBody>
          <a:bodyPr anchor="t" rtlCol="false" tIns="0" lIns="0" bIns="0" rIns="0">
            <a:spAutoFit/>
          </a:bodyPr>
          <a:lstStyle/>
          <a:p>
            <a:pPr algn="l">
              <a:lnSpc>
                <a:spcPts val="3437"/>
              </a:lnSpc>
            </a:pPr>
            <a:r>
              <a:rPr lang="en-US" sz="2750" b="true">
                <a:solidFill>
                  <a:srgbClr val="006747"/>
                </a:solidFill>
                <a:latin typeface="Noto Serif Bold"/>
                <a:ea typeface="Noto Serif Bold"/>
                <a:cs typeface="Noto Serif Bold"/>
                <a:sym typeface="Noto Serif Bold"/>
              </a:rPr>
              <a:t>Information Access</a:t>
            </a:r>
          </a:p>
        </p:txBody>
      </p:sp>
      <p:sp>
        <p:nvSpPr>
          <p:cNvPr name="TextBox 14" id="14"/>
          <p:cNvSpPr txBox="true"/>
          <p:nvPr/>
        </p:nvSpPr>
        <p:spPr>
          <a:xfrm rot="0">
            <a:off x="992238" y="5656190"/>
            <a:ext cx="4275385" cy="1012031"/>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B4A4A"/>
                </a:solidFill>
                <a:latin typeface="Arimo"/>
                <a:ea typeface="Arimo"/>
                <a:cs typeface="Arimo"/>
                <a:sym typeface="Arimo"/>
              </a:rPr>
              <a:t>Updated banking policies and procedures.</a:t>
            </a:r>
          </a:p>
        </p:txBody>
      </p:sp>
      <p:sp>
        <p:nvSpPr>
          <p:cNvPr name="TextBox 15" id="15"/>
          <p:cNvSpPr txBox="true"/>
          <p:nvPr/>
        </p:nvSpPr>
        <p:spPr>
          <a:xfrm rot="0">
            <a:off x="992238" y="7068272"/>
            <a:ext cx="4275385" cy="1012031"/>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B4A4A"/>
                </a:solidFill>
                <a:latin typeface="Arimo"/>
                <a:ea typeface="Arimo"/>
                <a:cs typeface="Arimo"/>
                <a:sym typeface="Arimo"/>
              </a:rPr>
              <a:t>Repository of best practices and case studies.</a:t>
            </a:r>
          </a:p>
        </p:txBody>
      </p:sp>
      <p:sp>
        <p:nvSpPr>
          <p:cNvPr name="TextBox 16" id="16"/>
          <p:cNvSpPr txBox="true"/>
          <p:nvPr/>
        </p:nvSpPr>
        <p:spPr>
          <a:xfrm rot="0">
            <a:off x="5907582" y="4807893"/>
            <a:ext cx="5179518" cy="420687"/>
          </a:xfrm>
          <a:prstGeom prst="rect">
            <a:avLst/>
          </a:prstGeom>
        </p:spPr>
        <p:txBody>
          <a:bodyPr anchor="t" rtlCol="false" tIns="0" lIns="0" bIns="0" rIns="0">
            <a:spAutoFit/>
          </a:bodyPr>
          <a:lstStyle/>
          <a:p>
            <a:pPr algn="l">
              <a:lnSpc>
                <a:spcPts val="3437"/>
              </a:lnSpc>
            </a:pPr>
            <a:r>
              <a:rPr lang="en-US" sz="2750" b="true">
                <a:solidFill>
                  <a:srgbClr val="006747"/>
                </a:solidFill>
                <a:latin typeface="Noto Serif Bold"/>
                <a:ea typeface="Noto Serif Bold"/>
                <a:cs typeface="Noto Serif Bold"/>
                <a:sym typeface="Noto Serif Bold"/>
              </a:rPr>
              <a:t>Collaboration &amp; Learning</a:t>
            </a:r>
          </a:p>
        </p:txBody>
      </p:sp>
      <p:sp>
        <p:nvSpPr>
          <p:cNvPr name="TextBox 17" id="17"/>
          <p:cNvSpPr txBox="true"/>
          <p:nvPr/>
        </p:nvSpPr>
        <p:spPr>
          <a:xfrm rot="0">
            <a:off x="5968901" y="5656190"/>
            <a:ext cx="4478239" cy="1012031"/>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B4A4A"/>
                </a:solidFill>
                <a:latin typeface="Arimo"/>
                <a:ea typeface="Arimo"/>
                <a:cs typeface="Arimo"/>
                <a:sym typeface="Arimo"/>
              </a:rPr>
              <a:t>Interactive forums for cross-departmental discussions.</a:t>
            </a:r>
          </a:p>
        </p:txBody>
      </p:sp>
      <p:sp>
        <p:nvSpPr>
          <p:cNvPr name="TextBox 18" id="18"/>
          <p:cNvSpPr txBox="true"/>
          <p:nvPr/>
        </p:nvSpPr>
        <p:spPr>
          <a:xfrm rot="0">
            <a:off x="5938242" y="7068272"/>
            <a:ext cx="4478239" cy="1465660"/>
          </a:xfrm>
          <a:prstGeom prst="rect">
            <a:avLst/>
          </a:prstGeom>
        </p:spPr>
        <p:txBody>
          <a:bodyPr anchor="t" rtlCol="false" tIns="0" lIns="0" bIns="0" rIns="0">
            <a:spAutoFit/>
          </a:bodyPr>
          <a:lstStyle/>
          <a:p>
            <a:pPr algn="l" marL="329902" indent="-164951" lvl="1">
              <a:lnSpc>
                <a:spcPts val="3562"/>
              </a:lnSpc>
              <a:buFont typeface="Arial"/>
              <a:buChar char="•"/>
            </a:pPr>
            <a:r>
              <a:rPr lang="en-US" sz="2187">
                <a:solidFill>
                  <a:srgbClr val="4B4A4A"/>
                </a:solidFill>
                <a:latin typeface="Arimo"/>
                <a:ea typeface="Arimo"/>
                <a:cs typeface="Arimo"/>
                <a:sym typeface="Arimo"/>
              </a:rPr>
              <a:t>Regular webinars and workshops information coming soon.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5F9F2">
                <a:alpha val="90196"/>
              </a:srgbClr>
            </a:solidFill>
          </p:spPr>
        </p:sp>
      </p:grpSp>
      <p:grpSp>
        <p:nvGrpSpPr>
          <p:cNvPr name="Group 6" id="6"/>
          <p:cNvGrpSpPr/>
          <p:nvPr/>
        </p:nvGrpSpPr>
        <p:grpSpPr>
          <a:xfrm rot="0">
            <a:off x="0" y="0"/>
            <a:ext cx="7200900" cy="10287000"/>
            <a:chOff x="0" y="0"/>
            <a:chExt cx="9601200" cy="13716000"/>
          </a:xfrm>
        </p:grpSpPr>
        <p:sp>
          <p:nvSpPr>
            <p:cNvPr name="Freeform 7" id="7"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638312" y="2575373"/>
            <a:ext cx="9445526" cy="1747837"/>
          </a:xfrm>
          <a:prstGeom prst="rect">
            <a:avLst/>
          </a:prstGeom>
        </p:spPr>
        <p:txBody>
          <a:bodyPr anchor="t" rtlCol="false" tIns="0" lIns="0" bIns="0" rIns="0">
            <a:spAutoFit/>
          </a:bodyPr>
          <a:lstStyle/>
          <a:p>
            <a:pPr algn="l">
              <a:lnSpc>
                <a:spcPts val="6937"/>
              </a:lnSpc>
            </a:pPr>
            <a:r>
              <a:rPr lang="en-US" sz="5562" b="true">
                <a:solidFill>
                  <a:srgbClr val="006747"/>
                </a:solidFill>
                <a:latin typeface="Noto Serif Bold"/>
                <a:ea typeface="Noto Serif Bold"/>
                <a:cs typeface="Noto Serif Bold"/>
                <a:sym typeface="Noto Serif Bold"/>
              </a:rPr>
              <a:t>Employee Engagement and Benefits</a:t>
            </a:r>
          </a:p>
        </p:txBody>
      </p:sp>
      <p:sp>
        <p:nvSpPr>
          <p:cNvPr name="TextBox 9" id="9"/>
          <p:cNvSpPr txBox="true"/>
          <p:nvPr/>
        </p:nvSpPr>
        <p:spPr>
          <a:xfrm rot="0">
            <a:off x="7850237" y="5125194"/>
            <a:ext cx="3544044" cy="420687"/>
          </a:xfrm>
          <a:prstGeom prst="rect">
            <a:avLst/>
          </a:prstGeom>
        </p:spPr>
        <p:txBody>
          <a:bodyPr anchor="t" rtlCol="false" tIns="0" lIns="0" bIns="0" rIns="0">
            <a:spAutoFit/>
          </a:bodyPr>
          <a:lstStyle/>
          <a:p>
            <a:pPr algn="l" marL="593725" indent="-296862" lvl="1">
              <a:lnSpc>
                <a:spcPts val="3437"/>
              </a:lnSpc>
              <a:buFont typeface="Arial"/>
              <a:buChar char="•"/>
            </a:pPr>
            <a:r>
              <a:rPr lang="en-US" b="true" sz="2750">
                <a:solidFill>
                  <a:srgbClr val="006747"/>
                </a:solidFill>
                <a:latin typeface="Noto Serif Bold"/>
                <a:ea typeface="Noto Serif Bold"/>
                <a:cs typeface="Noto Serif Bold"/>
                <a:sym typeface="Noto Serif Bold"/>
              </a:rPr>
              <a:t>Empowerment</a:t>
            </a:r>
          </a:p>
        </p:txBody>
      </p:sp>
      <p:sp>
        <p:nvSpPr>
          <p:cNvPr name="TextBox 10" id="10"/>
          <p:cNvSpPr txBox="true"/>
          <p:nvPr/>
        </p:nvSpPr>
        <p:spPr>
          <a:xfrm rot="0">
            <a:off x="12928401" y="5125194"/>
            <a:ext cx="3544044" cy="420687"/>
          </a:xfrm>
          <a:prstGeom prst="rect">
            <a:avLst/>
          </a:prstGeom>
        </p:spPr>
        <p:txBody>
          <a:bodyPr anchor="t" rtlCol="false" tIns="0" lIns="0" bIns="0" rIns="0">
            <a:spAutoFit/>
          </a:bodyPr>
          <a:lstStyle/>
          <a:p>
            <a:pPr algn="l" marL="593725" indent="-296862" lvl="1">
              <a:lnSpc>
                <a:spcPts val="3437"/>
              </a:lnSpc>
              <a:buFont typeface="Arial"/>
              <a:buChar char="•"/>
            </a:pPr>
            <a:r>
              <a:rPr lang="en-US" b="true" sz="2750">
                <a:solidFill>
                  <a:srgbClr val="006747"/>
                </a:solidFill>
                <a:latin typeface="Noto Serif Bold"/>
                <a:ea typeface="Noto Serif Bold"/>
                <a:cs typeface="Noto Serif Bold"/>
                <a:sym typeface="Noto Serif Bold"/>
              </a:rPr>
              <a:t>Collaboration</a:t>
            </a:r>
          </a:p>
        </p:txBody>
      </p:sp>
      <p:sp>
        <p:nvSpPr>
          <p:cNvPr name="TextBox 11" id="11"/>
          <p:cNvSpPr txBox="true"/>
          <p:nvPr/>
        </p:nvSpPr>
        <p:spPr>
          <a:xfrm rot="0">
            <a:off x="7850237" y="6454080"/>
            <a:ext cx="4376886" cy="849313"/>
          </a:xfrm>
          <a:prstGeom prst="rect">
            <a:avLst/>
          </a:prstGeom>
        </p:spPr>
        <p:txBody>
          <a:bodyPr anchor="t" rtlCol="false" tIns="0" lIns="0" bIns="0" rIns="0">
            <a:spAutoFit/>
          </a:bodyPr>
          <a:lstStyle/>
          <a:p>
            <a:pPr algn="l" marL="593725" indent="-296862" lvl="1">
              <a:lnSpc>
                <a:spcPts val="3437"/>
              </a:lnSpc>
              <a:buFont typeface="Arial"/>
              <a:buChar char="•"/>
            </a:pPr>
            <a:r>
              <a:rPr lang="en-US" b="true" sz="2750">
                <a:solidFill>
                  <a:srgbClr val="006747"/>
                </a:solidFill>
                <a:latin typeface="Noto Serif Bold"/>
                <a:ea typeface="Noto Serif Bold"/>
                <a:cs typeface="Noto Serif Bold"/>
                <a:sym typeface="Noto Serif Bold"/>
              </a:rPr>
              <a:t>Enhanced Service Excellence</a:t>
            </a:r>
          </a:p>
        </p:txBody>
      </p:sp>
      <p:sp>
        <p:nvSpPr>
          <p:cNvPr name="TextBox 12" id="12"/>
          <p:cNvSpPr txBox="true"/>
          <p:nvPr/>
        </p:nvSpPr>
        <p:spPr>
          <a:xfrm rot="0">
            <a:off x="12928401" y="6454080"/>
            <a:ext cx="3771305" cy="849313"/>
          </a:xfrm>
          <a:prstGeom prst="rect">
            <a:avLst/>
          </a:prstGeom>
        </p:spPr>
        <p:txBody>
          <a:bodyPr anchor="t" rtlCol="false" tIns="0" lIns="0" bIns="0" rIns="0">
            <a:spAutoFit/>
          </a:bodyPr>
          <a:lstStyle/>
          <a:p>
            <a:pPr algn="l" marL="593725" indent="-296862" lvl="1">
              <a:lnSpc>
                <a:spcPts val="3437"/>
              </a:lnSpc>
              <a:buFont typeface="Arial"/>
              <a:buChar char="•"/>
            </a:pPr>
            <a:r>
              <a:rPr lang="en-US" b="true" sz="2750">
                <a:solidFill>
                  <a:srgbClr val="006747"/>
                </a:solidFill>
                <a:latin typeface="Noto Serif Bold"/>
                <a:ea typeface="Noto Serif Bold"/>
                <a:cs typeface="Noto Serif Bold"/>
                <a:sym typeface="Noto Serif Bold"/>
              </a:rPr>
              <a:t>Career Advancement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5F9F2"/>
        </a:solidFill>
      </p:bgPr>
    </p:bg>
    <p:spTree>
      <p:nvGrpSpPr>
        <p:cNvPr id="1" name=""/>
        <p:cNvGrpSpPr/>
        <p:nvPr/>
      </p:nvGrpSpPr>
      <p:grpSpPr>
        <a:xfrm>
          <a:off x="0" y="0"/>
          <a:ext cx="0" cy="0"/>
          <a:chOff x="0" y="0"/>
          <a:chExt cx="0" cy="0"/>
        </a:xfrm>
      </p:grpSpPr>
      <p:sp>
        <p:nvSpPr>
          <p:cNvPr name="Freeform 2" id="2"/>
          <p:cNvSpPr/>
          <p:nvPr/>
        </p:nvSpPr>
        <p:spPr>
          <a:xfrm flipH="false" flipV="false" rot="0">
            <a:off x="1763560" y="1619506"/>
            <a:ext cx="15321941" cy="8029848"/>
          </a:xfrm>
          <a:custGeom>
            <a:avLst/>
            <a:gdLst/>
            <a:ahLst/>
            <a:cxnLst/>
            <a:rect r="r" b="b" t="t" l="l"/>
            <a:pathLst>
              <a:path h="8029848" w="15321941">
                <a:moveTo>
                  <a:pt x="0" y="0"/>
                </a:moveTo>
                <a:lnTo>
                  <a:pt x="15321941" y="0"/>
                </a:lnTo>
                <a:lnTo>
                  <a:pt x="15321941" y="8029848"/>
                </a:lnTo>
                <a:lnTo>
                  <a:pt x="0" y="8029848"/>
                </a:lnTo>
                <a:lnTo>
                  <a:pt x="0" y="0"/>
                </a:lnTo>
                <a:close/>
              </a:path>
            </a:pathLst>
          </a:custGeom>
          <a:blipFill>
            <a:blip r:embed="rId2"/>
            <a:stretch>
              <a:fillRect l="-475" t="-1180" r="-13559" b="0"/>
            </a:stretch>
          </a:blipFill>
        </p:spPr>
      </p:sp>
      <p:sp>
        <p:nvSpPr>
          <p:cNvPr name="TextBox 3" id="3"/>
          <p:cNvSpPr txBox="true"/>
          <p:nvPr/>
        </p:nvSpPr>
        <p:spPr>
          <a:xfrm rot="0">
            <a:off x="477555" y="396137"/>
            <a:ext cx="12039600" cy="756285"/>
          </a:xfrm>
          <a:prstGeom prst="rect">
            <a:avLst/>
          </a:prstGeom>
        </p:spPr>
        <p:txBody>
          <a:bodyPr anchor="t" rtlCol="false" tIns="0" lIns="0" bIns="0" rIns="0">
            <a:spAutoFit/>
          </a:bodyPr>
          <a:lstStyle/>
          <a:p>
            <a:pPr algn="l">
              <a:lnSpc>
                <a:spcPts val="3812"/>
              </a:lnSpc>
            </a:pPr>
            <a:r>
              <a:rPr lang="en-US" b="true" sz="3049" strike="noStrike" u="none">
                <a:solidFill>
                  <a:srgbClr val="006747"/>
                </a:solidFill>
                <a:latin typeface="Noto Serif Bold"/>
                <a:ea typeface="Noto Serif Bold"/>
                <a:cs typeface="Noto Serif Bold"/>
                <a:sym typeface="Noto Serif Bold"/>
              </a:rPr>
              <a:t>Empowerment </a:t>
            </a:r>
          </a:p>
          <a:p>
            <a:pPr algn="l">
              <a:lnSpc>
                <a:spcPts val="2187"/>
              </a:lnSpc>
            </a:pPr>
            <a:r>
              <a:rPr lang="en-US" b="true" sz="1750" strike="noStrike" u="none">
                <a:solidFill>
                  <a:srgbClr val="006747"/>
                </a:solidFill>
                <a:latin typeface="Noto Serif Bold"/>
                <a:ea typeface="Noto Serif Bold"/>
                <a:cs typeface="Noto Serif Bold"/>
                <a:sym typeface="Noto Serif Bold"/>
              </a:rPr>
              <a:t>Provides timely information and essential circulars to all employees.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5F9F2"/>
        </a:solidFill>
      </p:bgPr>
    </p:bg>
    <p:spTree>
      <p:nvGrpSpPr>
        <p:cNvPr id="1" name=""/>
        <p:cNvGrpSpPr/>
        <p:nvPr/>
      </p:nvGrpSpPr>
      <p:grpSpPr>
        <a:xfrm>
          <a:off x="0" y="0"/>
          <a:ext cx="0" cy="0"/>
          <a:chOff x="0" y="0"/>
          <a:chExt cx="0" cy="0"/>
        </a:xfrm>
      </p:grpSpPr>
      <p:grpSp>
        <p:nvGrpSpPr>
          <p:cNvPr name="Group 2" id="2"/>
          <p:cNvGrpSpPr/>
          <p:nvPr/>
        </p:nvGrpSpPr>
        <p:grpSpPr>
          <a:xfrm rot="0">
            <a:off x="1822107" y="1873084"/>
            <a:ext cx="14460072" cy="8233594"/>
            <a:chOff x="0" y="0"/>
            <a:chExt cx="12877997" cy="7332757"/>
          </a:xfrm>
        </p:grpSpPr>
        <p:sp>
          <p:nvSpPr>
            <p:cNvPr name="Freeform 3" id="3"/>
            <p:cNvSpPr/>
            <p:nvPr/>
          </p:nvSpPr>
          <p:spPr>
            <a:xfrm flipH="false" flipV="false" rot="0">
              <a:off x="0" y="0"/>
              <a:ext cx="12876548" cy="7332757"/>
            </a:xfrm>
            <a:custGeom>
              <a:avLst/>
              <a:gdLst/>
              <a:ahLst/>
              <a:cxnLst/>
              <a:rect r="r" b="b" t="t" l="l"/>
              <a:pathLst>
                <a:path h="7332757" w="12876548">
                  <a:moveTo>
                    <a:pt x="0" y="6725605"/>
                  </a:moveTo>
                  <a:lnTo>
                    <a:pt x="0" y="607152"/>
                  </a:lnTo>
                  <a:cubicBezTo>
                    <a:pt x="0" y="271312"/>
                    <a:pt x="268020" y="0"/>
                    <a:pt x="599785" y="0"/>
                  </a:cubicBezTo>
                  <a:lnTo>
                    <a:pt x="12276763" y="0"/>
                  </a:lnTo>
                  <a:cubicBezTo>
                    <a:pt x="12608528" y="0"/>
                    <a:pt x="12876548" y="271312"/>
                    <a:pt x="12876548" y="607152"/>
                  </a:cubicBezTo>
                  <a:lnTo>
                    <a:pt x="12876548" y="6724138"/>
                  </a:lnTo>
                  <a:cubicBezTo>
                    <a:pt x="12876548" y="7059978"/>
                    <a:pt x="12608528" y="7331291"/>
                    <a:pt x="12276763" y="7331291"/>
                  </a:cubicBezTo>
                  <a:lnTo>
                    <a:pt x="599785" y="7331291"/>
                  </a:lnTo>
                  <a:cubicBezTo>
                    <a:pt x="269469" y="7332757"/>
                    <a:pt x="0" y="7061445"/>
                    <a:pt x="0" y="6725605"/>
                  </a:cubicBezTo>
                  <a:close/>
                </a:path>
              </a:pathLst>
            </a:custGeom>
            <a:blipFill>
              <a:blip r:embed="rId2"/>
              <a:stretch>
                <a:fillRect l="0" t="-276" r="0" b="-276"/>
              </a:stretch>
            </a:blipFill>
          </p:spPr>
        </p:sp>
      </p:grpSp>
      <p:sp>
        <p:nvSpPr>
          <p:cNvPr name="TextBox 4" id="4"/>
          <p:cNvSpPr txBox="true"/>
          <p:nvPr/>
        </p:nvSpPr>
        <p:spPr>
          <a:xfrm rot="0">
            <a:off x="427451" y="358297"/>
            <a:ext cx="10636792" cy="756285"/>
          </a:xfrm>
          <a:prstGeom prst="rect">
            <a:avLst/>
          </a:prstGeom>
        </p:spPr>
        <p:txBody>
          <a:bodyPr anchor="t" rtlCol="false" tIns="0" lIns="0" bIns="0" rIns="0">
            <a:spAutoFit/>
          </a:bodyPr>
          <a:lstStyle/>
          <a:p>
            <a:pPr algn="l" marL="0" indent="0" lvl="1">
              <a:lnSpc>
                <a:spcPts val="3812"/>
              </a:lnSpc>
              <a:spcBef>
                <a:spcPct val="0"/>
              </a:spcBef>
            </a:pPr>
            <a:r>
              <a:rPr lang="en-US" b="true" sz="3049" strike="noStrike" u="none">
                <a:solidFill>
                  <a:srgbClr val="006747"/>
                </a:solidFill>
                <a:latin typeface="Noto Serif Bold"/>
                <a:ea typeface="Noto Serif Bold"/>
                <a:cs typeface="Noto Serif Bold"/>
                <a:sym typeface="Noto Serif Bold"/>
              </a:rPr>
              <a:t>Career Growth</a:t>
            </a:r>
          </a:p>
          <a:p>
            <a:pPr algn="l" marL="0" indent="0" lvl="1">
              <a:lnSpc>
                <a:spcPts val="2187"/>
              </a:lnSpc>
              <a:spcBef>
                <a:spcPct val="0"/>
              </a:spcBef>
            </a:pPr>
            <a:r>
              <a:rPr lang="en-US" b="true" sz="1750" strike="noStrike" u="none">
                <a:solidFill>
                  <a:srgbClr val="006747"/>
                </a:solidFill>
                <a:latin typeface="Noto Serif Bold"/>
                <a:ea typeface="Noto Serif Bold"/>
                <a:cs typeface="Noto Serif Bold"/>
                <a:sym typeface="Noto Serif Bold"/>
              </a:rPr>
              <a:t>Supports continuous career growth and professional development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5F9F2"/>
        </a:solidFill>
      </p:bgPr>
    </p:bg>
    <p:spTree>
      <p:nvGrpSpPr>
        <p:cNvPr id="1" name=""/>
        <p:cNvGrpSpPr/>
        <p:nvPr/>
      </p:nvGrpSpPr>
      <p:grpSpPr>
        <a:xfrm>
          <a:off x="0" y="0"/>
          <a:ext cx="0" cy="0"/>
          <a:chOff x="0" y="0"/>
          <a:chExt cx="0" cy="0"/>
        </a:xfrm>
      </p:grpSpPr>
      <p:sp>
        <p:nvSpPr>
          <p:cNvPr name="Freeform 2" id="2"/>
          <p:cNvSpPr/>
          <p:nvPr/>
        </p:nvSpPr>
        <p:spPr>
          <a:xfrm flipH="false" flipV="false" rot="0">
            <a:off x="293840" y="1901186"/>
            <a:ext cx="17854151" cy="7357114"/>
          </a:xfrm>
          <a:custGeom>
            <a:avLst/>
            <a:gdLst/>
            <a:ahLst/>
            <a:cxnLst/>
            <a:rect r="r" b="b" t="t" l="l"/>
            <a:pathLst>
              <a:path h="7357114" w="17854151">
                <a:moveTo>
                  <a:pt x="0" y="0"/>
                </a:moveTo>
                <a:lnTo>
                  <a:pt x="17854151" y="0"/>
                </a:lnTo>
                <a:lnTo>
                  <a:pt x="17854151" y="7357114"/>
                </a:lnTo>
                <a:lnTo>
                  <a:pt x="0" y="7357114"/>
                </a:lnTo>
                <a:lnTo>
                  <a:pt x="0" y="0"/>
                </a:lnTo>
                <a:close/>
              </a:path>
            </a:pathLst>
          </a:custGeom>
          <a:blipFill>
            <a:blip r:embed="rId2"/>
            <a:stretch>
              <a:fillRect l="-789" t="0" r="-1906" b="0"/>
            </a:stretch>
          </a:blipFill>
        </p:spPr>
      </p:sp>
      <p:sp>
        <p:nvSpPr>
          <p:cNvPr name="TextBox 3" id="3"/>
          <p:cNvSpPr txBox="true"/>
          <p:nvPr/>
        </p:nvSpPr>
        <p:spPr>
          <a:xfrm rot="0">
            <a:off x="293840" y="468313"/>
            <a:ext cx="7721845" cy="756285"/>
          </a:xfrm>
          <a:prstGeom prst="rect">
            <a:avLst/>
          </a:prstGeom>
        </p:spPr>
        <p:txBody>
          <a:bodyPr anchor="t" rtlCol="false" tIns="0" lIns="0" bIns="0" rIns="0">
            <a:spAutoFit/>
          </a:bodyPr>
          <a:lstStyle/>
          <a:p>
            <a:pPr algn="l" marL="0" indent="0" lvl="1">
              <a:lnSpc>
                <a:spcPts val="3812"/>
              </a:lnSpc>
              <a:spcBef>
                <a:spcPct val="0"/>
              </a:spcBef>
            </a:pPr>
            <a:r>
              <a:rPr lang="en-US" b="true" sz="3049" strike="noStrike" u="none">
                <a:solidFill>
                  <a:srgbClr val="006747"/>
                </a:solidFill>
                <a:latin typeface="Noto Serif Bold"/>
                <a:ea typeface="Noto Serif Bold"/>
                <a:cs typeface="Noto Serif Bold"/>
                <a:sym typeface="Noto Serif Bold"/>
              </a:rPr>
              <a:t>Collaboration</a:t>
            </a:r>
          </a:p>
          <a:p>
            <a:pPr algn="l" marL="0" indent="0" lvl="1">
              <a:lnSpc>
                <a:spcPts val="2187"/>
              </a:lnSpc>
              <a:spcBef>
                <a:spcPct val="0"/>
              </a:spcBef>
            </a:pPr>
            <a:r>
              <a:rPr lang="en-US" b="true" sz="1750" strike="noStrike" u="none">
                <a:solidFill>
                  <a:srgbClr val="006747"/>
                </a:solidFill>
                <a:latin typeface="Noto Serif Bold"/>
                <a:ea typeface="Noto Serif Bold"/>
                <a:cs typeface="Noto Serif Bold"/>
                <a:sym typeface="Noto Serif Bold"/>
              </a:rPr>
              <a:t>Encourages seamless collaboration across 150 branches statewide.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5F9F2"/>
        </a:solidFill>
      </p:bgPr>
    </p:bg>
    <p:spTree>
      <p:nvGrpSpPr>
        <p:cNvPr id="1" name=""/>
        <p:cNvGrpSpPr/>
        <p:nvPr/>
      </p:nvGrpSpPr>
      <p:grpSpPr>
        <a:xfrm>
          <a:off x="0" y="0"/>
          <a:ext cx="0" cy="0"/>
          <a:chOff x="0" y="0"/>
          <a:chExt cx="0" cy="0"/>
        </a:xfrm>
      </p:grpSpPr>
      <p:sp>
        <p:nvSpPr>
          <p:cNvPr name="Freeform 2" id="2"/>
          <p:cNvSpPr/>
          <p:nvPr/>
        </p:nvSpPr>
        <p:spPr>
          <a:xfrm flipH="false" flipV="false" rot="0">
            <a:off x="890131" y="2192121"/>
            <a:ext cx="16507738" cy="7461908"/>
          </a:xfrm>
          <a:custGeom>
            <a:avLst/>
            <a:gdLst/>
            <a:ahLst/>
            <a:cxnLst/>
            <a:rect r="r" b="b" t="t" l="l"/>
            <a:pathLst>
              <a:path h="7461908" w="16507738">
                <a:moveTo>
                  <a:pt x="0" y="0"/>
                </a:moveTo>
                <a:lnTo>
                  <a:pt x="16507738" y="0"/>
                </a:lnTo>
                <a:lnTo>
                  <a:pt x="16507738" y="7461908"/>
                </a:lnTo>
                <a:lnTo>
                  <a:pt x="0" y="7461908"/>
                </a:lnTo>
                <a:lnTo>
                  <a:pt x="0" y="0"/>
                </a:lnTo>
                <a:close/>
              </a:path>
            </a:pathLst>
          </a:custGeom>
          <a:blipFill>
            <a:blip r:embed="rId2"/>
            <a:stretch>
              <a:fillRect l="0" t="-425" r="-28994" b="-2664"/>
            </a:stretch>
          </a:blipFill>
        </p:spPr>
      </p:sp>
      <p:sp>
        <p:nvSpPr>
          <p:cNvPr name="TextBox 3" id="3"/>
          <p:cNvSpPr txBox="true"/>
          <p:nvPr/>
        </p:nvSpPr>
        <p:spPr>
          <a:xfrm rot="0">
            <a:off x="514350" y="468313"/>
            <a:ext cx="10636792" cy="756285"/>
          </a:xfrm>
          <a:prstGeom prst="rect">
            <a:avLst/>
          </a:prstGeom>
        </p:spPr>
        <p:txBody>
          <a:bodyPr anchor="t" rtlCol="false" tIns="0" lIns="0" bIns="0" rIns="0">
            <a:spAutoFit/>
          </a:bodyPr>
          <a:lstStyle/>
          <a:p>
            <a:pPr algn="l" marL="0" indent="0" lvl="1">
              <a:lnSpc>
                <a:spcPts val="3812"/>
              </a:lnSpc>
              <a:spcBef>
                <a:spcPct val="0"/>
              </a:spcBef>
            </a:pPr>
            <a:r>
              <a:rPr lang="en-US" b="true" sz="3049" strike="noStrike" u="none">
                <a:solidFill>
                  <a:srgbClr val="006747"/>
                </a:solidFill>
                <a:latin typeface="Noto Serif Bold"/>
                <a:ea typeface="Noto Serif Bold"/>
                <a:cs typeface="Noto Serif Bold"/>
                <a:sym typeface="Noto Serif Bold"/>
              </a:rPr>
              <a:t>Improved Service</a:t>
            </a:r>
          </a:p>
          <a:p>
            <a:pPr algn="l" marL="0" indent="0" lvl="1">
              <a:lnSpc>
                <a:spcPts val="2187"/>
              </a:lnSpc>
              <a:spcBef>
                <a:spcPct val="0"/>
              </a:spcBef>
            </a:pPr>
            <a:r>
              <a:rPr lang="en-US" b="true" sz="1750" strike="noStrike" u="none">
                <a:solidFill>
                  <a:srgbClr val="006747"/>
                </a:solidFill>
                <a:latin typeface="Noto Serif Bold"/>
                <a:ea typeface="Noto Serif Bold"/>
                <a:cs typeface="Noto Serif Bold"/>
                <a:sym typeface="Noto Serif Bold"/>
              </a:rPr>
              <a:t>Enhances decision-making and elevates customer service quality as per the regulatory norms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preencoded.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5F9F2">
                <a:alpha val="90196"/>
              </a:srgbClr>
            </a:solidFill>
          </p:spPr>
        </p:sp>
      </p:grpSp>
      <p:grpSp>
        <p:nvGrpSpPr>
          <p:cNvPr name="Group 6" id="6"/>
          <p:cNvGrpSpPr/>
          <p:nvPr/>
        </p:nvGrpSpPr>
        <p:grpSpPr>
          <a:xfrm rot="0">
            <a:off x="16049019" y="9686925"/>
            <a:ext cx="2153256" cy="514350"/>
            <a:chOff x="0" y="0"/>
            <a:chExt cx="2871008" cy="685800"/>
          </a:xfrm>
        </p:grpSpPr>
        <p:sp>
          <p:nvSpPr>
            <p:cNvPr name="Freeform 7" id="7" descr="preencoded.png">
              <a:hlinkClick r:id="rId3" tooltip="https://gamma.app/?utm_source=made-with-gamma"/>
            </p:cNvPr>
            <p:cNvSpPr/>
            <p:nvPr/>
          </p:nvSpPr>
          <p:spPr>
            <a:xfrm flipH="false" flipV="false" rot="0">
              <a:off x="0" y="0"/>
              <a:ext cx="2870962" cy="685800"/>
            </a:xfrm>
            <a:custGeom>
              <a:avLst/>
              <a:gdLst/>
              <a:ahLst/>
              <a:cxnLst/>
              <a:rect r="r" b="b" t="t" l="l"/>
              <a:pathLst>
                <a:path h="685800" w="2870962">
                  <a:moveTo>
                    <a:pt x="0" y="0"/>
                  </a:moveTo>
                  <a:lnTo>
                    <a:pt x="2870962" y="0"/>
                  </a:lnTo>
                  <a:lnTo>
                    <a:pt x="2870962" y="685800"/>
                  </a:lnTo>
                  <a:lnTo>
                    <a:pt x="0" y="685800"/>
                  </a:lnTo>
                  <a:lnTo>
                    <a:pt x="0" y="0"/>
                  </a:lnTo>
                  <a:close/>
                </a:path>
              </a:pathLst>
            </a:custGeom>
            <a:blipFill>
              <a:blip r:embed="rId4"/>
              <a:stretch>
                <a:fillRect l="0" t="0" r="-1" b="0"/>
              </a:stretch>
            </a:blipFill>
          </p:spPr>
        </p:sp>
      </p:grpSp>
      <p:grpSp>
        <p:nvGrpSpPr>
          <p:cNvPr name="Group 8" id="8"/>
          <p:cNvGrpSpPr/>
          <p:nvPr/>
        </p:nvGrpSpPr>
        <p:grpSpPr>
          <a:xfrm rot="0">
            <a:off x="11087100" y="0"/>
            <a:ext cx="7200900" cy="10287000"/>
            <a:chOff x="0" y="0"/>
            <a:chExt cx="9601200" cy="13716000"/>
          </a:xfrm>
        </p:grpSpPr>
        <p:sp>
          <p:nvSpPr>
            <p:cNvPr name="Freeform 9" id="9" descr="preencoded.png"/>
            <p:cNvSpPr/>
            <p:nvPr/>
          </p:nvSpPr>
          <p:spPr>
            <a:xfrm flipH="false" flipV="false" rot="0">
              <a:off x="0" y="0"/>
              <a:ext cx="9601200" cy="13716000"/>
            </a:xfrm>
            <a:custGeom>
              <a:avLst/>
              <a:gdLst/>
              <a:ahLst/>
              <a:cxnLst/>
              <a:rect r="r" b="b" t="t" l="l"/>
              <a:pathLst>
                <a:path h="13716000" w="9601200">
                  <a:moveTo>
                    <a:pt x="0" y="0"/>
                  </a:moveTo>
                  <a:lnTo>
                    <a:pt x="9601200" y="0"/>
                  </a:lnTo>
                  <a:lnTo>
                    <a:pt x="9601200" y="13716000"/>
                  </a:lnTo>
                  <a:lnTo>
                    <a:pt x="0" y="13716000"/>
                  </a:lnTo>
                  <a:lnTo>
                    <a:pt x="0" y="0"/>
                  </a:lnTo>
                  <a:close/>
                </a:path>
              </a:pathLst>
            </a:custGeom>
            <a:blipFill>
              <a:blip r:embed="rId5"/>
              <a:stretch>
                <a:fillRect l="0" t="0" r="0" b="0"/>
              </a:stretch>
            </a:blipFill>
          </p:spPr>
        </p:sp>
      </p:grpSp>
      <p:sp>
        <p:nvSpPr>
          <p:cNvPr name="TextBox 10" id="10"/>
          <p:cNvSpPr txBox="true"/>
          <p:nvPr/>
        </p:nvSpPr>
        <p:spPr>
          <a:xfrm rot="0">
            <a:off x="911275" y="1104900"/>
            <a:ext cx="8808987" cy="832694"/>
          </a:xfrm>
          <a:prstGeom prst="rect">
            <a:avLst/>
          </a:prstGeom>
        </p:spPr>
        <p:txBody>
          <a:bodyPr anchor="t" rtlCol="false" tIns="0" lIns="0" bIns="0" rIns="0">
            <a:spAutoFit/>
          </a:bodyPr>
          <a:lstStyle/>
          <a:p>
            <a:pPr algn="l">
              <a:lnSpc>
                <a:spcPts val="6374"/>
              </a:lnSpc>
            </a:pPr>
            <a:r>
              <a:rPr lang="en-US" sz="5125" b="true">
                <a:solidFill>
                  <a:srgbClr val="006747"/>
                </a:solidFill>
                <a:latin typeface="Noto Serif Bold"/>
                <a:ea typeface="Noto Serif Bold"/>
                <a:cs typeface="Noto Serif Bold"/>
                <a:sym typeface="Noto Serif Bold"/>
              </a:rPr>
              <a:t>Technology and Resources</a:t>
            </a:r>
          </a:p>
        </p:txBody>
      </p:sp>
      <p:grpSp>
        <p:nvGrpSpPr>
          <p:cNvPr name="Group 11" id="11"/>
          <p:cNvGrpSpPr/>
          <p:nvPr/>
        </p:nvGrpSpPr>
        <p:grpSpPr>
          <a:xfrm rot="0">
            <a:off x="906512" y="2323356"/>
            <a:ext cx="1051024" cy="1571774"/>
            <a:chOff x="0" y="0"/>
            <a:chExt cx="1401365" cy="2095698"/>
          </a:xfrm>
        </p:grpSpPr>
        <p:sp>
          <p:nvSpPr>
            <p:cNvPr name="Freeform 12" id="12"/>
            <p:cNvSpPr/>
            <p:nvPr/>
          </p:nvSpPr>
          <p:spPr>
            <a:xfrm flipH="false" flipV="false" rot="0">
              <a:off x="6350" y="6350"/>
              <a:ext cx="1388618" cy="2083054"/>
            </a:xfrm>
            <a:custGeom>
              <a:avLst/>
              <a:gdLst/>
              <a:ahLst/>
              <a:cxnLst/>
              <a:rect r="r" b="b" t="t" l="l"/>
              <a:pathLst>
                <a:path h="2083054" w="1388618">
                  <a:moveTo>
                    <a:pt x="0" y="696468"/>
                  </a:moveTo>
                  <a:cubicBezTo>
                    <a:pt x="0" y="311785"/>
                    <a:pt x="310896" y="0"/>
                    <a:pt x="694309" y="0"/>
                  </a:cubicBezTo>
                  <a:cubicBezTo>
                    <a:pt x="1077722" y="0"/>
                    <a:pt x="1388618" y="311785"/>
                    <a:pt x="1388618" y="696468"/>
                  </a:cubicBezTo>
                  <a:lnTo>
                    <a:pt x="1388618" y="1386586"/>
                  </a:lnTo>
                  <a:cubicBezTo>
                    <a:pt x="1388618" y="1771269"/>
                    <a:pt x="1077722" y="2083054"/>
                    <a:pt x="694309" y="2083054"/>
                  </a:cubicBezTo>
                  <a:cubicBezTo>
                    <a:pt x="310896" y="2083054"/>
                    <a:pt x="0" y="1771142"/>
                    <a:pt x="0" y="1386586"/>
                  </a:cubicBezTo>
                  <a:close/>
                </a:path>
              </a:pathLst>
            </a:custGeom>
            <a:solidFill>
              <a:srgbClr val="D1EFE4"/>
            </a:solidFill>
          </p:spPr>
        </p:sp>
        <p:sp>
          <p:nvSpPr>
            <p:cNvPr name="Freeform 13" id="13"/>
            <p:cNvSpPr/>
            <p:nvPr/>
          </p:nvSpPr>
          <p:spPr>
            <a:xfrm flipH="false" flipV="false" rot="0">
              <a:off x="0" y="0"/>
              <a:ext cx="1401318" cy="2095754"/>
            </a:xfrm>
            <a:custGeom>
              <a:avLst/>
              <a:gdLst/>
              <a:ahLst/>
              <a:cxnLst/>
              <a:rect r="r" b="b" t="t" l="l"/>
              <a:pathLst>
                <a:path h="2095754" w="1401318">
                  <a:moveTo>
                    <a:pt x="0" y="702818"/>
                  </a:moveTo>
                  <a:cubicBezTo>
                    <a:pt x="0" y="314706"/>
                    <a:pt x="313690" y="0"/>
                    <a:pt x="700659" y="0"/>
                  </a:cubicBezTo>
                  <a:cubicBezTo>
                    <a:pt x="702564" y="0"/>
                    <a:pt x="704469" y="889"/>
                    <a:pt x="705612" y="2413"/>
                  </a:cubicBezTo>
                  <a:lnTo>
                    <a:pt x="700659" y="6350"/>
                  </a:lnTo>
                  <a:lnTo>
                    <a:pt x="700659" y="0"/>
                  </a:lnTo>
                  <a:lnTo>
                    <a:pt x="700659" y="6350"/>
                  </a:lnTo>
                  <a:lnTo>
                    <a:pt x="700659" y="0"/>
                  </a:lnTo>
                  <a:cubicBezTo>
                    <a:pt x="1087628" y="0"/>
                    <a:pt x="1401318" y="314706"/>
                    <a:pt x="1401318" y="702818"/>
                  </a:cubicBezTo>
                  <a:lnTo>
                    <a:pt x="1401318" y="1392936"/>
                  </a:lnTo>
                  <a:lnTo>
                    <a:pt x="1394968" y="1392936"/>
                  </a:lnTo>
                  <a:lnTo>
                    <a:pt x="1401318" y="1392936"/>
                  </a:lnTo>
                  <a:cubicBezTo>
                    <a:pt x="1401318" y="1781048"/>
                    <a:pt x="1087628" y="2095754"/>
                    <a:pt x="700659" y="2095754"/>
                  </a:cubicBezTo>
                  <a:lnTo>
                    <a:pt x="700659" y="2089404"/>
                  </a:lnTo>
                  <a:lnTo>
                    <a:pt x="700659" y="2083054"/>
                  </a:lnTo>
                  <a:lnTo>
                    <a:pt x="700659" y="2089404"/>
                  </a:lnTo>
                  <a:lnTo>
                    <a:pt x="700659" y="2095754"/>
                  </a:lnTo>
                  <a:cubicBezTo>
                    <a:pt x="313690" y="2095754"/>
                    <a:pt x="0" y="1781048"/>
                    <a:pt x="0" y="1392936"/>
                  </a:cubicBezTo>
                  <a:lnTo>
                    <a:pt x="0" y="702818"/>
                  </a:lnTo>
                  <a:lnTo>
                    <a:pt x="6350" y="702818"/>
                  </a:lnTo>
                  <a:lnTo>
                    <a:pt x="0" y="702818"/>
                  </a:lnTo>
                  <a:moveTo>
                    <a:pt x="12700" y="702818"/>
                  </a:moveTo>
                  <a:lnTo>
                    <a:pt x="12700" y="1392936"/>
                  </a:lnTo>
                  <a:lnTo>
                    <a:pt x="6350" y="1392936"/>
                  </a:lnTo>
                  <a:lnTo>
                    <a:pt x="12700" y="1392936"/>
                  </a:lnTo>
                  <a:cubicBezTo>
                    <a:pt x="12700" y="1774063"/>
                    <a:pt x="320675" y="2083054"/>
                    <a:pt x="700659" y="2083054"/>
                  </a:cubicBezTo>
                  <a:cubicBezTo>
                    <a:pt x="704215" y="2083054"/>
                    <a:pt x="707009" y="2085848"/>
                    <a:pt x="707009" y="2089404"/>
                  </a:cubicBezTo>
                  <a:cubicBezTo>
                    <a:pt x="707009" y="2092960"/>
                    <a:pt x="704215" y="2095754"/>
                    <a:pt x="700659" y="2095754"/>
                  </a:cubicBezTo>
                  <a:cubicBezTo>
                    <a:pt x="697103" y="2095754"/>
                    <a:pt x="694309" y="2092960"/>
                    <a:pt x="694309" y="2089404"/>
                  </a:cubicBezTo>
                  <a:cubicBezTo>
                    <a:pt x="694309" y="2085848"/>
                    <a:pt x="697103" y="2083054"/>
                    <a:pt x="700659" y="2083054"/>
                  </a:cubicBezTo>
                  <a:cubicBezTo>
                    <a:pt x="1080643" y="2083054"/>
                    <a:pt x="1388618" y="1774063"/>
                    <a:pt x="1388618" y="1392936"/>
                  </a:cubicBezTo>
                  <a:lnTo>
                    <a:pt x="1388618" y="702818"/>
                  </a:lnTo>
                  <a:lnTo>
                    <a:pt x="1394968" y="702818"/>
                  </a:lnTo>
                  <a:lnTo>
                    <a:pt x="1388618" y="702818"/>
                  </a:lnTo>
                  <a:cubicBezTo>
                    <a:pt x="1388618" y="321691"/>
                    <a:pt x="1080643" y="12700"/>
                    <a:pt x="700659" y="12700"/>
                  </a:cubicBezTo>
                  <a:cubicBezTo>
                    <a:pt x="698754" y="12700"/>
                    <a:pt x="696849" y="11811"/>
                    <a:pt x="695706" y="10287"/>
                  </a:cubicBezTo>
                  <a:lnTo>
                    <a:pt x="700659" y="6350"/>
                  </a:lnTo>
                  <a:lnTo>
                    <a:pt x="700659" y="12700"/>
                  </a:lnTo>
                  <a:cubicBezTo>
                    <a:pt x="320675" y="12700"/>
                    <a:pt x="12700" y="321691"/>
                    <a:pt x="12700" y="702818"/>
                  </a:cubicBezTo>
                  <a:close/>
                </a:path>
              </a:pathLst>
            </a:custGeom>
            <a:solidFill>
              <a:srgbClr val="B7D5CA"/>
            </a:solidFill>
          </p:spPr>
        </p:sp>
      </p:grpSp>
      <p:grpSp>
        <p:nvGrpSpPr>
          <p:cNvPr name="Group 14" id="14"/>
          <p:cNvGrpSpPr/>
          <p:nvPr/>
        </p:nvGrpSpPr>
        <p:grpSpPr>
          <a:xfrm rot="0">
            <a:off x="1236761" y="2865090"/>
            <a:ext cx="390525" cy="488156"/>
            <a:chOff x="0" y="0"/>
            <a:chExt cx="520700" cy="650875"/>
          </a:xfrm>
        </p:grpSpPr>
        <p:sp>
          <p:nvSpPr>
            <p:cNvPr name="Freeform 15" id="15" descr="preencoded.png"/>
            <p:cNvSpPr/>
            <p:nvPr/>
          </p:nvSpPr>
          <p:spPr>
            <a:xfrm flipH="false" flipV="false" rot="0">
              <a:off x="0" y="0"/>
              <a:ext cx="520700" cy="650875"/>
            </a:xfrm>
            <a:custGeom>
              <a:avLst/>
              <a:gdLst/>
              <a:ahLst/>
              <a:cxnLst/>
              <a:rect r="r" b="b" t="t" l="l"/>
              <a:pathLst>
                <a:path h="650875" w="520700">
                  <a:moveTo>
                    <a:pt x="0" y="0"/>
                  </a:moveTo>
                  <a:lnTo>
                    <a:pt x="520700" y="0"/>
                  </a:lnTo>
                  <a:lnTo>
                    <a:pt x="520700" y="650875"/>
                  </a:lnTo>
                  <a:lnTo>
                    <a:pt x="0" y="650875"/>
                  </a:lnTo>
                  <a:lnTo>
                    <a:pt x="0" y="0"/>
                  </a:lnTo>
                  <a:close/>
                </a:path>
              </a:pathLst>
            </a:custGeom>
            <a:blipFill>
              <a:blip r:embed="rId6"/>
              <a:stretch>
                <a:fillRect l="-245" t="0" r="-245" b="0"/>
              </a:stretch>
            </a:blipFill>
          </p:spPr>
        </p:sp>
      </p:grpSp>
      <p:sp>
        <p:nvSpPr>
          <p:cNvPr name="TextBox 16" id="16"/>
          <p:cNvSpPr txBox="true"/>
          <p:nvPr/>
        </p:nvSpPr>
        <p:spPr>
          <a:xfrm rot="0">
            <a:off x="2213074" y="2502694"/>
            <a:ext cx="8305651" cy="919163"/>
          </a:xfrm>
          <a:prstGeom prst="rect">
            <a:avLst/>
          </a:prstGeom>
        </p:spPr>
        <p:txBody>
          <a:bodyPr anchor="t" rtlCol="false" tIns="0" lIns="0" bIns="0" rIns="0">
            <a:spAutoFit/>
          </a:bodyPr>
          <a:lstStyle/>
          <a:p>
            <a:pPr algn="l">
              <a:lnSpc>
                <a:spcPts val="3250"/>
              </a:lnSpc>
            </a:pPr>
            <a:r>
              <a:rPr lang="en-US" sz="2000" b="true">
                <a:solidFill>
                  <a:srgbClr val="4B4A4A"/>
                </a:solidFill>
                <a:latin typeface="Arimo Bold"/>
                <a:ea typeface="Arimo Bold"/>
                <a:cs typeface="Arimo Bold"/>
                <a:sym typeface="Arimo Bold"/>
              </a:rPr>
              <a:t>Digital Platform:</a:t>
            </a:r>
            <a:r>
              <a:rPr lang="en-US" sz="2000">
                <a:solidFill>
                  <a:srgbClr val="4B4A4A"/>
                </a:solidFill>
                <a:latin typeface="Arimo"/>
                <a:ea typeface="Arimo"/>
                <a:cs typeface="Arimo"/>
                <a:sym typeface="Arimo"/>
              </a:rPr>
              <a:t> Accessible to all employees via a user-friendly interface.</a:t>
            </a:r>
          </a:p>
        </p:txBody>
      </p:sp>
      <p:grpSp>
        <p:nvGrpSpPr>
          <p:cNvPr name="Group 17" id="17"/>
          <p:cNvGrpSpPr/>
          <p:nvPr/>
        </p:nvGrpSpPr>
        <p:grpSpPr>
          <a:xfrm rot="0">
            <a:off x="906512" y="4080868"/>
            <a:ext cx="1051024" cy="1571774"/>
            <a:chOff x="0" y="0"/>
            <a:chExt cx="1401365" cy="2095698"/>
          </a:xfrm>
        </p:grpSpPr>
        <p:sp>
          <p:nvSpPr>
            <p:cNvPr name="Freeform 18" id="18"/>
            <p:cNvSpPr/>
            <p:nvPr/>
          </p:nvSpPr>
          <p:spPr>
            <a:xfrm flipH="false" flipV="false" rot="0">
              <a:off x="6350" y="6350"/>
              <a:ext cx="1388618" cy="2083054"/>
            </a:xfrm>
            <a:custGeom>
              <a:avLst/>
              <a:gdLst/>
              <a:ahLst/>
              <a:cxnLst/>
              <a:rect r="r" b="b" t="t" l="l"/>
              <a:pathLst>
                <a:path h="2083054" w="1388618">
                  <a:moveTo>
                    <a:pt x="0" y="696468"/>
                  </a:moveTo>
                  <a:cubicBezTo>
                    <a:pt x="0" y="311785"/>
                    <a:pt x="310896" y="0"/>
                    <a:pt x="694309" y="0"/>
                  </a:cubicBezTo>
                  <a:cubicBezTo>
                    <a:pt x="1077722" y="0"/>
                    <a:pt x="1388618" y="311785"/>
                    <a:pt x="1388618" y="696468"/>
                  </a:cubicBezTo>
                  <a:lnTo>
                    <a:pt x="1388618" y="1386586"/>
                  </a:lnTo>
                  <a:cubicBezTo>
                    <a:pt x="1388618" y="1771269"/>
                    <a:pt x="1077722" y="2083054"/>
                    <a:pt x="694309" y="2083054"/>
                  </a:cubicBezTo>
                  <a:cubicBezTo>
                    <a:pt x="310896" y="2083054"/>
                    <a:pt x="0" y="1771142"/>
                    <a:pt x="0" y="1386586"/>
                  </a:cubicBezTo>
                  <a:close/>
                </a:path>
              </a:pathLst>
            </a:custGeom>
            <a:solidFill>
              <a:srgbClr val="D1EFE4"/>
            </a:solidFill>
          </p:spPr>
        </p:sp>
        <p:sp>
          <p:nvSpPr>
            <p:cNvPr name="Freeform 19" id="19"/>
            <p:cNvSpPr/>
            <p:nvPr/>
          </p:nvSpPr>
          <p:spPr>
            <a:xfrm flipH="false" flipV="false" rot="0">
              <a:off x="0" y="0"/>
              <a:ext cx="1401318" cy="2095754"/>
            </a:xfrm>
            <a:custGeom>
              <a:avLst/>
              <a:gdLst/>
              <a:ahLst/>
              <a:cxnLst/>
              <a:rect r="r" b="b" t="t" l="l"/>
              <a:pathLst>
                <a:path h="2095754" w="1401318">
                  <a:moveTo>
                    <a:pt x="0" y="702818"/>
                  </a:moveTo>
                  <a:cubicBezTo>
                    <a:pt x="0" y="314706"/>
                    <a:pt x="313690" y="0"/>
                    <a:pt x="700659" y="0"/>
                  </a:cubicBezTo>
                  <a:cubicBezTo>
                    <a:pt x="702564" y="0"/>
                    <a:pt x="704469" y="889"/>
                    <a:pt x="705612" y="2413"/>
                  </a:cubicBezTo>
                  <a:lnTo>
                    <a:pt x="700659" y="6350"/>
                  </a:lnTo>
                  <a:lnTo>
                    <a:pt x="700659" y="0"/>
                  </a:lnTo>
                  <a:lnTo>
                    <a:pt x="700659" y="6350"/>
                  </a:lnTo>
                  <a:lnTo>
                    <a:pt x="700659" y="0"/>
                  </a:lnTo>
                  <a:cubicBezTo>
                    <a:pt x="1087628" y="0"/>
                    <a:pt x="1401318" y="314706"/>
                    <a:pt x="1401318" y="702818"/>
                  </a:cubicBezTo>
                  <a:lnTo>
                    <a:pt x="1401318" y="1392936"/>
                  </a:lnTo>
                  <a:lnTo>
                    <a:pt x="1394968" y="1392936"/>
                  </a:lnTo>
                  <a:lnTo>
                    <a:pt x="1401318" y="1392936"/>
                  </a:lnTo>
                  <a:cubicBezTo>
                    <a:pt x="1401318" y="1781048"/>
                    <a:pt x="1087628" y="2095754"/>
                    <a:pt x="700659" y="2095754"/>
                  </a:cubicBezTo>
                  <a:lnTo>
                    <a:pt x="700659" y="2089404"/>
                  </a:lnTo>
                  <a:lnTo>
                    <a:pt x="700659" y="2083054"/>
                  </a:lnTo>
                  <a:lnTo>
                    <a:pt x="700659" y="2089404"/>
                  </a:lnTo>
                  <a:lnTo>
                    <a:pt x="700659" y="2095754"/>
                  </a:lnTo>
                  <a:cubicBezTo>
                    <a:pt x="313690" y="2095754"/>
                    <a:pt x="0" y="1781048"/>
                    <a:pt x="0" y="1392936"/>
                  </a:cubicBezTo>
                  <a:lnTo>
                    <a:pt x="0" y="702818"/>
                  </a:lnTo>
                  <a:lnTo>
                    <a:pt x="6350" y="702818"/>
                  </a:lnTo>
                  <a:lnTo>
                    <a:pt x="0" y="702818"/>
                  </a:lnTo>
                  <a:moveTo>
                    <a:pt x="12700" y="702818"/>
                  </a:moveTo>
                  <a:lnTo>
                    <a:pt x="12700" y="1392936"/>
                  </a:lnTo>
                  <a:lnTo>
                    <a:pt x="6350" y="1392936"/>
                  </a:lnTo>
                  <a:lnTo>
                    <a:pt x="12700" y="1392936"/>
                  </a:lnTo>
                  <a:cubicBezTo>
                    <a:pt x="12700" y="1774063"/>
                    <a:pt x="320675" y="2083054"/>
                    <a:pt x="700659" y="2083054"/>
                  </a:cubicBezTo>
                  <a:cubicBezTo>
                    <a:pt x="704215" y="2083054"/>
                    <a:pt x="707009" y="2085848"/>
                    <a:pt x="707009" y="2089404"/>
                  </a:cubicBezTo>
                  <a:cubicBezTo>
                    <a:pt x="707009" y="2092960"/>
                    <a:pt x="704215" y="2095754"/>
                    <a:pt x="700659" y="2095754"/>
                  </a:cubicBezTo>
                  <a:cubicBezTo>
                    <a:pt x="697103" y="2095754"/>
                    <a:pt x="694309" y="2092960"/>
                    <a:pt x="694309" y="2089404"/>
                  </a:cubicBezTo>
                  <a:cubicBezTo>
                    <a:pt x="694309" y="2085848"/>
                    <a:pt x="697103" y="2083054"/>
                    <a:pt x="700659" y="2083054"/>
                  </a:cubicBezTo>
                  <a:cubicBezTo>
                    <a:pt x="1080643" y="2083054"/>
                    <a:pt x="1388618" y="1774063"/>
                    <a:pt x="1388618" y="1392936"/>
                  </a:cubicBezTo>
                  <a:lnTo>
                    <a:pt x="1388618" y="702818"/>
                  </a:lnTo>
                  <a:lnTo>
                    <a:pt x="1394968" y="702818"/>
                  </a:lnTo>
                  <a:lnTo>
                    <a:pt x="1388618" y="702818"/>
                  </a:lnTo>
                  <a:cubicBezTo>
                    <a:pt x="1388618" y="321691"/>
                    <a:pt x="1080643" y="12700"/>
                    <a:pt x="700659" y="12700"/>
                  </a:cubicBezTo>
                  <a:cubicBezTo>
                    <a:pt x="698754" y="12700"/>
                    <a:pt x="696849" y="11811"/>
                    <a:pt x="695706" y="10287"/>
                  </a:cubicBezTo>
                  <a:lnTo>
                    <a:pt x="700659" y="6350"/>
                  </a:lnTo>
                  <a:lnTo>
                    <a:pt x="700659" y="12700"/>
                  </a:lnTo>
                  <a:cubicBezTo>
                    <a:pt x="320675" y="12700"/>
                    <a:pt x="12700" y="321691"/>
                    <a:pt x="12700" y="702818"/>
                  </a:cubicBezTo>
                  <a:close/>
                </a:path>
              </a:pathLst>
            </a:custGeom>
            <a:solidFill>
              <a:srgbClr val="B7D5CA"/>
            </a:solidFill>
          </p:spPr>
        </p:sp>
      </p:grpSp>
      <p:grpSp>
        <p:nvGrpSpPr>
          <p:cNvPr name="Group 20" id="20"/>
          <p:cNvGrpSpPr/>
          <p:nvPr/>
        </p:nvGrpSpPr>
        <p:grpSpPr>
          <a:xfrm rot="0">
            <a:off x="1236761" y="4622601"/>
            <a:ext cx="390525" cy="488156"/>
            <a:chOff x="0" y="0"/>
            <a:chExt cx="520700" cy="650875"/>
          </a:xfrm>
        </p:grpSpPr>
        <p:sp>
          <p:nvSpPr>
            <p:cNvPr name="Freeform 21" id="21" descr="preencoded.png"/>
            <p:cNvSpPr/>
            <p:nvPr/>
          </p:nvSpPr>
          <p:spPr>
            <a:xfrm flipH="false" flipV="false" rot="0">
              <a:off x="0" y="0"/>
              <a:ext cx="520700" cy="650875"/>
            </a:xfrm>
            <a:custGeom>
              <a:avLst/>
              <a:gdLst/>
              <a:ahLst/>
              <a:cxnLst/>
              <a:rect r="r" b="b" t="t" l="l"/>
              <a:pathLst>
                <a:path h="650875" w="520700">
                  <a:moveTo>
                    <a:pt x="0" y="0"/>
                  </a:moveTo>
                  <a:lnTo>
                    <a:pt x="520700" y="0"/>
                  </a:lnTo>
                  <a:lnTo>
                    <a:pt x="520700" y="650875"/>
                  </a:lnTo>
                  <a:lnTo>
                    <a:pt x="0" y="650875"/>
                  </a:lnTo>
                  <a:lnTo>
                    <a:pt x="0" y="0"/>
                  </a:lnTo>
                  <a:close/>
                </a:path>
              </a:pathLst>
            </a:custGeom>
            <a:blipFill>
              <a:blip r:embed="rId7"/>
              <a:stretch>
                <a:fillRect l="-245" t="0" r="-245" b="0"/>
              </a:stretch>
            </a:blipFill>
          </p:spPr>
        </p:sp>
      </p:grpSp>
      <p:sp>
        <p:nvSpPr>
          <p:cNvPr name="TextBox 22" id="22"/>
          <p:cNvSpPr txBox="true"/>
          <p:nvPr/>
        </p:nvSpPr>
        <p:spPr>
          <a:xfrm rot="0">
            <a:off x="2213074" y="4260205"/>
            <a:ext cx="8305651" cy="919162"/>
          </a:xfrm>
          <a:prstGeom prst="rect">
            <a:avLst/>
          </a:prstGeom>
        </p:spPr>
        <p:txBody>
          <a:bodyPr anchor="t" rtlCol="false" tIns="0" lIns="0" bIns="0" rIns="0">
            <a:spAutoFit/>
          </a:bodyPr>
          <a:lstStyle/>
          <a:p>
            <a:pPr algn="l">
              <a:lnSpc>
                <a:spcPts val="3250"/>
              </a:lnSpc>
            </a:pPr>
            <a:r>
              <a:rPr lang="en-US" sz="2000" b="true">
                <a:solidFill>
                  <a:srgbClr val="4B4A4A"/>
                </a:solidFill>
                <a:latin typeface="Arimo Bold"/>
                <a:ea typeface="Arimo Bold"/>
                <a:cs typeface="Arimo Bold"/>
                <a:sym typeface="Arimo Bold"/>
              </a:rPr>
              <a:t>Knowledge Exchange:</a:t>
            </a:r>
            <a:r>
              <a:rPr lang="en-US" sz="2000">
                <a:solidFill>
                  <a:srgbClr val="4B4A4A"/>
                </a:solidFill>
                <a:latin typeface="Arimo"/>
                <a:ea typeface="Arimo"/>
                <a:cs typeface="Arimo"/>
                <a:sym typeface="Arimo"/>
              </a:rPr>
              <a:t> Ask questions and gain knowledge from any department across all 150 branches.</a:t>
            </a:r>
          </a:p>
        </p:txBody>
      </p:sp>
      <p:grpSp>
        <p:nvGrpSpPr>
          <p:cNvPr name="Group 23" id="23"/>
          <p:cNvGrpSpPr/>
          <p:nvPr/>
        </p:nvGrpSpPr>
        <p:grpSpPr>
          <a:xfrm rot="0">
            <a:off x="906512" y="5838379"/>
            <a:ext cx="1051024" cy="1571774"/>
            <a:chOff x="0" y="0"/>
            <a:chExt cx="1401365" cy="2095698"/>
          </a:xfrm>
        </p:grpSpPr>
        <p:sp>
          <p:nvSpPr>
            <p:cNvPr name="Freeform 24" id="24"/>
            <p:cNvSpPr/>
            <p:nvPr/>
          </p:nvSpPr>
          <p:spPr>
            <a:xfrm flipH="false" flipV="false" rot="0">
              <a:off x="6350" y="6350"/>
              <a:ext cx="1388618" cy="2083054"/>
            </a:xfrm>
            <a:custGeom>
              <a:avLst/>
              <a:gdLst/>
              <a:ahLst/>
              <a:cxnLst/>
              <a:rect r="r" b="b" t="t" l="l"/>
              <a:pathLst>
                <a:path h="2083054" w="1388618">
                  <a:moveTo>
                    <a:pt x="0" y="696468"/>
                  </a:moveTo>
                  <a:cubicBezTo>
                    <a:pt x="0" y="311785"/>
                    <a:pt x="310896" y="0"/>
                    <a:pt x="694309" y="0"/>
                  </a:cubicBezTo>
                  <a:cubicBezTo>
                    <a:pt x="1077722" y="0"/>
                    <a:pt x="1388618" y="311785"/>
                    <a:pt x="1388618" y="696468"/>
                  </a:cubicBezTo>
                  <a:lnTo>
                    <a:pt x="1388618" y="1386586"/>
                  </a:lnTo>
                  <a:cubicBezTo>
                    <a:pt x="1388618" y="1771269"/>
                    <a:pt x="1077722" y="2083054"/>
                    <a:pt x="694309" y="2083054"/>
                  </a:cubicBezTo>
                  <a:cubicBezTo>
                    <a:pt x="310896" y="2083054"/>
                    <a:pt x="0" y="1771142"/>
                    <a:pt x="0" y="1386586"/>
                  </a:cubicBezTo>
                  <a:close/>
                </a:path>
              </a:pathLst>
            </a:custGeom>
            <a:solidFill>
              <a:srgbClr val="D1EFE4"/>
            </a:solidFill>
          </p:spPr>
        </p:sp>
        <p:sp>
          <p:nvSpPr>
            <p:cNvPr name="Freeform 25" id="25"/>
            <p:cNvSpPr/>
            <p:nvPr/>
          </p:nvSpPr>
          <p:spPr>
            <a:xfrm flipH="false" flipV="false" rot="0">
              <a:off x="0" y="0"/>
              <a:ext cx="1401318" cy="2095754"/>
            </a:xfrm>
            <a:custGeom>
              <a:avLst/>
              <a:gdLst/>
              <a:ahLst/>
              <a:cxnLst/>
              <a:rect r="r" b="b" t="t" l="l"/>
              <a:pathLst>
                <a:path h="2095754" w="1401318">
                  <a:moveTo>
                    <a:pt x="0" y="702818"/>
                  </a:moveTo>
                  <a:cubicBezTo>
                    <a:pt x="0" y="314706"/>
                    <a:pt x="313690" y="0"/>
                    <a:pt x="700659" y="0"/>
                  </a:cubicBezTo>
                  <a:cubicBezTo>
                    <a:pt x="702564" y="0"/>
                    <a:pt x="704469" y="889"/>
                    <a:pt x="705612" y="2413"/>
                  </a:cubicBezTo>
                  <a:lnTo>
                    <a:pt x="700659" y="6350"/>
                  </a:lnTo>
                  <a:lnTo>
                    <a:pt x="700659" y="0"/>
                  </a:lnTo>
                  <a:lnTo>
                    <a:pt x="700659" y="6350"/>
                  </a:lnTo>
                  <a:lnTo>
                    <a:pt x="700659" y="0"/>
                  </a:lnTo>
                  <a:cubicBezTo>
                    <a:pt x="1087628" y="0"/>
                    <a:pt x="1401318" y="314706"/>
                    <a:pt x="1401318" y="702818"/>
                  </a:cubicBezTo>
                  <a:lnTo>
                    <a:pt x="1401318" y="1392936"/>
                  </a:lnTo>
                  <a:lnTo>
                    <a:pt x="1394968" y="1392936"/>
                  </a:lnTo>
                  <a:lnTo>
                    <a:pt x="1401318" y="1392936"/>
                  </a:lnTo>
                  <a:cubicBezTo>
                    <a:pt x="1401318" y="1781048"/>
                    <a:pt x="1087628" y="2095754"/>
                    <a:pt x="700659" y="2095754"/>
                  </a:cubicBezTo>
                  <a:lnTo>
                    <a:pt x="700659" y="2089404"/>
                  </a:lnTo>
                  <a:lnTo>
                    <a:pt x="700659" y="2083054"/>
                  </a:lnTo>
                  <a:lnTo>
                    <a:pt x="700659" y="2089404"/>
                  </a:lnTo>
                  <a:lnTo>
                    <a:pt x="700659" y="2095754"/>
                  </a:lnTo>
                  <a:cubicBezTo>
                    <a:pt x="313690" y="2095754"/>
                    <a:pt x="0" y="1781048"/>
                    <a:pt x="0" y="1392936"/>
                  </a:cubicBezTo>
                  <a:lnTo>
                    <a:pt x="0" y="702818"/>
                  </a:lnTo>
                  <a:lnTo>
                    <a:pt x="6350" y="702818"/>
                  </a:lnTo>
                  <a:lnTo>
                    <a:pt x="0" y="702818"/>
                  </a:lnTo>
                  <a:moveTo>
                    <a:pt x="12700" y="702818"/>
                  </a:moveTo>
                  <a:lnTo>
                    <a:pt x="12700" y="1392936"/>
                  </a:lnTo>
                  <a:lnTo>
                    <a:pt x="6350" y="1392936"/>
                  </a:lnTo>
                  <a:lnTo>
                    <a:pt x="12700" y="1392936"/>
                  </a:lnTo>
                  <a:cubicBezTo>
                    <a:pt x="12700" y="1774063"/>
                    <a:pt x="320675" y="2083054"/>
                    <a:pt x="700659" y="2083054"/>
                  </a:cubicBezTo>
                  <a:cubicBezTo>
                    <a:pt x="704215" y="2083054"/>
                    <a:pt x="707009" y="2085848"/>
                    <a:pt x="707009" y="2089404"/>
                  </a:cubicBezTo>
                  <a:cubicBezTo>
                    <a:pt x="707009" y="2092960"/>
                    <a:pt x="704215" y="2095754"/>
                    <a:pt x="700659" y="2095754"/>
                  </a:cubicBezTo>
                  <a:cubicBezTo>
                    <a:pt x="697103" y="2095754"/>
                    <a:pt x="694309" y="2092960"/>
                    <a:pt x="694309" y="2089404"/>
                  </a:cubicBezTo>
                  <a:cubicBezTo>
                    <a:pt x="694309" y="2085848"/>
                    <a:pt x="697103" y="2083054"/>
                    <a:pt x="700659" y="2083054"/>
                  </a:cubicBezTo>
                  <a:cubicBezTo>
                    <a:pt x="1080643" y="2083054"/>
                    <a:pt x="1388618" y="1774063"/>
                    <a:pt x="1388618" y="1392936"/>
                  </a:cubicBezTo>
                  <a:lnTo>
                    <a:pt x="1388618" y="702818"/>
                  </a:lnTo>
                  <a:lnTo>
                    <a:pt x="1394968" y="702818"/>
                  </a:lnTo>
                  <a:lnTo>
                    <a:pt x="1388618" y="702818"/>
                  </a:lnTo>
                  <a:cubicBezTo>
                    <a:pt x="1388618" y="321691"/>
                    <a:pt x="1080643" y="12700"/>
                    <a:pt x="700659" y="12700"/>
                  </a:cubicBezTo>
                  <a:cubicBezTo>
                    <a:pt x="698754" y="12700"/>
                    <a:pt x="696849" y="11811"/>
                    <a:pt x="695706" y="10287"/>
                  </a:cubicBezTo>
                  <a:lnTo>
                    <a:pt x="700659" y="6350"/>
                  </a:lnTo>
                  <a:lnTo>
                    <a:pt x="700659" y="12700"/>
                  </a:lnTo>
                  <a:cubicBezTo>
                    <a:pt x="320675" y="12700"/>
                    <a:pt x="12700" y="321691"/>
                    <a:pt x="12700" y="702818"/>
                  </a:cubicBezTo>
                  <a:close/>
                </a:path>
              </a:pathLst>
            </a:custGeom>
            <a:solidFill>
              <a:srgbClr val="B7D5CA"/>
            </a:solidFill>
          </p:spPr>
        </p:sp>
      </p:grpSp>
      <p:grpSp>
        <p:nvGrpSpPr>
          <p:cNvPr name="Group 26" id="26"/>
          <p:cNvGrpSpPr/>
          <p:nvPr/>
        </p:nvGrpSpPr>
        <p:grpSpPr>
          <a:xfrm rot="0">
            <a:off x="1236761" y="6380112"/>
            <a:ext cx="390525" cy="488156"/>
            <a:chOff x="0" y="0"/>
            <a:chExt cx="520700" cy="650875"/>
          </a:xfrm>
        </p:grpSpPr>
        <p:sp>
          <p:nvSpPr>
            <p:cNvPr name="Freeform 27" id="27" descr="preencoded.png"/>
            <p:cNvSpPr/>
            <p:nvPr/>
          </p:nvSpPr>
          <p:spPr>
            <a:xfrm flipH="false" flipV="false" rot="0">
              <a:off x="0" y="0"/>
              <a:ext cx="520700" cy="650875"/>
            </a:xfrm>
            <a:custGeom>
              <a:avLst/>
              <a:gdLst/>
              <a:ahLst/>
              <a:cxnLst/>
              <a:rect r="r" b="b" t="t" l="l"/>
              <a:pathLst>
                <a:path h="650875" w="520700">
                  <a:moveTo>
                    <a:pt x="0" y="0"/>
                  </a:moveTo>
                  <a:lnTo>
                    <a:pt x="520700" y="0"/>
                  </a:lnTo>
                  <a:lnTo>
                    <a:pt x="520700" y="650875"/>
                  </a:lnTo>
                  <a:lnTo>
                    <a:pt x="0" y="650875"/>
                  </a:lnTo>
                  <a:lnTo>
                    <a:pt x="0" y="0"/>
                  </a:lnTo>
                  <a:close/>
                </a:path>
              </a:pathLst>
            </a:custGeom>
            <a:blipFill>
              <a:blip r:embed="rId8"/>
              <a:stretch>
                <a:fillRect l="-245" t="0" r="-245" b="0"/>
              </a:stretch>
            </a:blipFill>
          </p:spPr>
        </p:sp>
      </p:grpSp>
      <p:sp>
        <p:nvSpPr>
          <p:cNvPr name="TextBox 28" id="28"/>
          <p:cNvSpPr txBox="true"/>
          <p:nvPr/>
        </p:nvSpPr>
        <p:spPr>
          <a:xfrm rot="0">
            <a:off x="2213074" y="6017716"/>
            <a:ext cx="8305651" cy="919163"/>
          </a:xfrm>
          <a:prstGeom prst="rect">
            <a:avLst/>
          </a:prstGeom>
        </p:spPr>
        <p:txBody>
          <a:bodyPr anchor="t" rtlCol="false" tIns="0" lIns="0" bIns="0" rIns="0">
            <a:spAutoFit/>
          </a:bodyPr>
          <a:lstStyle/>
          <a:p>
            <a:pPr algn="l">
              <a:lnSpc>
                <a:spcPts val="3250"/>
              </a:lnSpc>
            </a:pPr>
            <a:r>
              <a:rPr lang="en-US" sz="2000" b="true">
                <a:solidFill>
                  <a:srgbClr val="4B4A4A"/>
                </a:solidFill>
                <a:latin typeface="Arimo Bold"/>
                <a:ea typeface="Arimo Bold"/>
                <a:cs typeface="Arimo Bold"/>
                <a:sym typeface="Arimo Bold"/>
              </a:rPr>
              <a:t>Interactive Learning:</a:t>
            </a:r>
            <a:r>
              <a:rPr lang="en-US" sz="2000">
                <a:solidFill>
                  <a:srgbClr val="4B4A4A"/>
                </a:solidFill>
                <a:latin typeface="Arimo"/>
                <a:ea typeface="Arimo"/>
                <a:cs typeface="Arimo"/>
                <a:sym typeface="Arimo"/>
              </a:rPr>
              <a:t> Participate in quizzes, assessments, and knowledge competitions.</a:t>
            </a:r>
          </a:p>
        </p:txBody>
      </p:sp>
      <p:grpSp>
        <p:nvGrpSpPr>
          <p:cNvPr name="Group 29" id="29"/>
          <p:cNvGrpSpPr/>
          <p:nvPr/>
        </p:nvGrpSpPr>
        <p:grpSpPr>
          <a:xfrm rot="0">
            <a:off x="906512" y="7595890"/>
            <a:ext cx="1051024" cy="1571774"/>
            <a:chOff x="0" y="0"/>
            <a:chExt cx="1401365" cy="2095698"/>
          </a:xfrm>
        </p:grpSpPr>
        <p:sp>
          <p:nvSpPr>
            <p:cNvPr name="Freeform 30" id="30"/>
            <p:cNvSpPr/>
            <p:nvPr/>
          </p:nvSpPr>
          <p:spPr>
            <a:xfrm flipH="false" flipV="false" rot="0">
              <a:off x="6350" y="6350"/>
              <a:ext cx="1388618" cy="2083054"/>
            </a:xfrm>
            <a:custGeom>
              <a:avLst/>
              <a:gdLst/>
              <a:ahLst/>
              <a:cxnLst/>
              <a:rect r="r" b="b" t="t" l="l"/>
              <a:pathLst>
                <a:path h="2083054" w="1388618">
                  <a:moveTo>
                    <a:pt x="0" y="696468"/>
                  </a:moveTo>
                  <a:cubicBezTo>
                    <a:pt x="0" y="311785"/>
                    <a:pt x="310896" y="0"/>
                    <a:pt x="694309" y="0"/>
                  </a:cubicBezTo>
                  <a:cubicBezTo>
                    <a:pt x="1077722" y="0"/>
                    <a:pt x="1388618" y="311785"/>
                    <a:pt x="1388618" y="696468"/>
                  </a:cubicBezTo>
                  <a:lnTo>
                    <a:pt x="1388618" y="1386586"/>
                  </a:lnTo>
                  <a:cubicBezTo>
                    <a:pt x="1388618" y="1771269"/>
                    <a:pt x="1077722" y="2083054"/>
                    <a:pt x="694309" y="2083054"/>
                  </a:cubicBezTo>
                  <a:cubicBezTo>
                    <a:pt x="310896" y="2083054"/>
                    <a:pt x="0" y="1771142"/>
                    <a:pt x="0" y="1386586"/>
                  </a:cubicBezTo>
                  <a:close/>
                </a:path>
              </a:pathLst>
            </a:custGeom>
            <a:solidFill>
              <a:srgbClr val="D1EFE4"/>
            </a:solidFill>
          </p:spPr>
        </p:sp>
        <p:sp>
          <p:nvSpPr>
            <p:cNvPr name="Freeform 31" id="31"/>
            <p:cNvSpPr/>
            <p:nvPr/>
          </p:nvSpPr>
          <p:spPr>
            <a:xfrm flipH="false" flipV="false" rot="0">
              <a:off x="0" y="0"/>
              <a:ext cx="1401318" cy="2095754"/>
            </a:xfrm>
            <a:custGeom>
              <a:avLst/>
              <a:gdLst/>
              <a:ahLst/>
              <a:cxnLst/>
              <a:rect r="r" b="b" t="t" l="l"/>
              <a:pathLst>
                <a:path h="2095754" w="1401318">
                  <a:moveTo>
                    <a:pt x="0" y="702818"/>
                  </a:moveTo>
                  <a:cubicBezTo>
                    <a:pt x="0" y="314706"/>
                    <a:pt x="313690" y="0"/>
                    <a:pt x="700659" y="0"/>
                  </a:cubicBezTo>
                  <a:cubicBezTo>
                    <a:pt x="702564" y="0"/>
                    <a:pt x="704469" y="889"/>
                    <a:pt x="705612" y="2413"/>
                  </a:cubicBezTo>
                  <a:lnTo>
                    <a:pt x="700659" y="6350"/>
                  </a:lnTo>
                  <a:lnTo>
                    <a:pt x="700659" y="0"/>
                  </a:lnTo>
                  <a:lnTo>
                    <a:pt x="700659" y="6350"/>
                  </a:lnTo>
                  <a:lnTo>
                    <a:pt x="700659" y="0"/>
                  </a:lnTo>
                  <a:cubicBezTo>
                    <a:pt x="1087628" y="0"/>
                    <a:pt x="1401318" y="314706"/>
                    <a:pt x="1401318" y="702818"/>
                  </a:cubicBezTo>
                  <a:lnTo>
                    <a:pt x="1401318" y="1392936"/>
                  </a:lnTo>
                  <a:lnTo>
                    <a:pt x="1394968" y="1392936"/>
                  </a:lnTo>
                  <a:lnTo>
                    <a:pt x="1401318" y="1392936"/>
                  </a:lnTo>
                  <a:cubicBezTo>
                    <a:pt x="1401318" y="1781048"/>
                    <a:pt x="1087628" y="2095754"/>
                    <a:pt x="700659" y="2095754"/>
                  </a:cubicBezTo>
                  <a:lnTo>
                    <a:pt x="700659" y="2089404"/>
                  </a:lnTo>
                  <a:lnTo>
                    <a:pt x="700659" y="2083054"/>
                  </a:lnTo>
                  <a:lnTo>
                    <a:pt x="700659" y="2089404"/>
                  </a:lnTo>
                  <a:lnTo>
                    <a:pt x="700659" y="2095754"/>
                  </a:lnTo>
                  <a:cubicBezTo>
                    <a:pt x="313690" y="2095754"/>
                    <a:pt x="0" y="1781048"/>
                    <a:pt x="0" y="1392936"/>
                  </a:cubicBezTo>
                  <a:lnTo>
                    <a:pt x="0" y="702818"/>
                  </a:lnTo>
                  <a:lnTo>
                    <a:pt x="6350" y="702818"/>
                  </a:lnTo>
                  <a:lnTo>
                    <a:pt x="0" y="702818"/>
                  </a:lnTo>
                  <a:moveTo>
                    <a:pt x="12700" y="702818"/>
                  </a:moveTo>
                  <a:lnTo>
                    <a:pt x="12700" y="1392936"/>
                  </a:lnTo>
                  <a:lnTo>
                    <a:pt x="6350" y="1392936"/>
                  </a:lnTo>
                  <a:lnTo>
                    <a:pt x="12700" y="1392936"/>
                  </a:lnTo>
                  <a:cubicBezTo>
                    <a:pt x="12700" y="1774063"/>
                    <a:pt x="320675" y="2083054"/>
                    <a:pt x="700659" y="2083054"/>
                  </a:cubicBezTo>
                  <a:cubicBezTo>
                    <a:pt x="704215" y="2083054"/>
                    <a:pt x="707009" y="2085848"/>
                    <a:pt x="707009" y="2089404"/>
                  </a:cubicBezTo>
                  <a:cubicBezTo>
                    <a:pt x="707009" y="2092960"/>
                    <a:pt x="704215" y="2095754"/>
                    <a:pt x="700659" y="2095754"/>
                  </a:cubicBezTo>
                  <a:cubicBezTo>
                    <a:pt x="697103" y="2095754"/>
                    <a:pt x="694309" y="2092960"/>
                    <a:pt x="694309" y="2089404"/>
                  </a:cubicBezTo>
                  <a:cubicBezTo>
                    <a:pt x="694309" y="2085848"/>
                    <a:pt x="697103" y="2083054"/>
                    <a:pt x="700659" y="2083054"/>
                  </a:cubicBezTo>
                  <a:cubicBezTo>
                    <a:pt x="1080643" y="2083054"/>
                    <a:pt x="1388618" y="1774063"/>
                    <a:pt x="1388618" y="1392936"/>
                  </a:cubicBezTo>
                  <a:lnTo>
                    <a:pt x="1388618" y="702818"/>
                  </a:lnTo>
                  <a:lnTo>
                    <a:pt x="1394968" y="702818"/>
                  </a:lnTo>
                  <a:lnTo>
                    <a:pt x="1388618" y="702818"/>
                  </a:lnTo>
                  <a:cubicBezTo>
                    <a:pt x="1388618" y="321691"/>
                    <a:pt x="1080643" y="12700"/>
                    <a:pt x="700659" y="12700"/>
                  </a:cubicBezTo>
                  <a:cubicBezTo>
                    <a:pt x="698754" y="12700"/>
                    <a:pt x="696849" y="11811"/>
                    <a:pt x="695706" y="10287"/>
                  </a:cubicBezTo>
                  <a:lnTo>
                    <a:pt x="700659" y="6350"/>
                  </a:lnTo>
                  <a:lnTo>
                    <a:pt x="700659" y="12700"/>
                  </a:lnTo>
                  <a:cubicBezTo>
                    <a:pt x="320675" y="12700"/>
                    <a:pt x="12700" y="321691"/>
                    <a:pt x="12700" y="702818"/>
                  </a:cubicBezTo>
                  <a:close/>
                </a:path>
              </a:pathLst>
            </a:custGeom>
            <a:solidFill>
              <a:srgbClr val="B7D5CA"/>
            </a:solidFill>
          </p:spPr>
        </p:sp>
      </p:grpSp>
      <p:grpSp>
        <p:nvGrpSpPr>
          <p:cNvPr name="Group 32" id="32"/>
          <p:cNvGrpSpPr/>
          <p:nvPr/>
        </p:nvGrpSpPr>
        <p:grpSpPr>
          <a:xfrm rot="0">
            <a:off x="1236761" y="8137624"/>
            <a:ext cx="390525" cy="488156"/>
            <a:chOff x="0" y="0"/>
            <a:chExt cx="520700" cy="650875"/>
          </a:xfrm>
        </p:grpSpPr>
        <p:sp>
          <p:nvSpPr>
            <p:cNvPr name="Freeform 33" id="33" descr="preencoded.png"/>
            <p:cNvSpPr/>
            <p:nvPr/>
          </p:nvSpPr>
          <p:spPr>
            <a:xfrm flipH="false" flipV="false" rot="0">
              <a:off x="0" y="0"/>
              <a:ext cx="520700" cy="650875"/>
            </a:xfrm>
            <a:custGeom>
              <a:avLst/>
              <a:gdLst/>
              <a:ahLst/>
              <a:cxnLst/>
              <a:rect r="r" b="b" t="t" l="l"/>
              <a:pathLst>
                <a:path h="650875" w="520700">
                  <a:moveTo>
                    <a:pt x="0" y="0"/>
                  </a:moveTo>
                  <a:lnTo>
                    <a:pt x="520700" y="0"/>
                  </a:lnTo>
                  <a:lnTo>
                    <a:pt x="520700" y="650875"/>
                  </a:lnTo>
                  <a:lnTo>
                    <a:pt x="0" y="650875"/>
                  </a:lnTo>
                  <a:lnTo>
                    <a:pt x="0" y="0"/>
                  </a:lnTo>
                  <a:close/>
                </a:path>
              </a:pathLst>
            </a:custGeom>
            <a:blipFill>
              <a:blip r:embed="rId9"/>
              <a:stretch>
                <a:fillRect l="-245" t="0" r="-245" b="0"/>
              </a:stretch>
            </a:blipFill>
          </p:spPr>
        </p:sp>
      </p:grpSp>
      <p:sp>
        <p:nvSpPr>
          <p:cNvPr name="TextBox 34" id="34"/>
          <p:cNvSpPr txBox="true"/>
          <p:nvPr/>
        </p:nvSpPr>
        <p:spPr>
          <a:xfrm rot="0">
            <a:off x="2213074" y="7775227"/>
            <a:ext cx="8305651" cy="919163"/>
          </a:xfrm>
          <a:prstGeom prst="rect">
            <a:avLst/>
          </a:prstGeom>
        </p:spPr>
        <p:txBody>
          <a:bodyPr anchor="t" rtlCol="false" tIns="0" lIns="0" bIns="0" rIns="0">
            <a:spAutoFit/>
          </a:bodyPr>
          <a:lstStyle/>
          <a:p>
            <a:pPr algn="l">
              <a:lnSpc>
                <a:spcPts val="3250"/>
              </a:lnSpc>
            </a:pPr>
            <a:r>
              <a:rPr lang="en-US" sz="2000" b="true">
                <a:solidFill>
                  <a:srgbClr val="4B4A4A"/>
                </a:solidFill>
                <a:latin typeface="Arimo Bold"/>
                <a:ea typeface="Arimo Bold"/>
                <a:cs typeface="Arimo Bold"/>
                <a:sym typeface="Arimo Bold"/>
              </a:rPr>
              <a:t>Continuous Updates:</a:t>
            </a:r>
            <a:r>
              <a:rPr lang="en-US" sz="2000">
                <a:solidFill>
                  <a:srgbClr val="4B4A4A"/>
                </a:solidFill>
                <a:latin typeface="Arimo"/>
                <a:ea typeface="Arimo"/>
                <a:cs typeface="Arimo"/>
                <a:sym typeface="Arimo"/>
              </a:rPr>
              <a:t> Content is regularly updated to align with the latest regulatory changes and industry standards.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DAGtI0hCFVY</dc:identifier>
  <dcterms:modified xsi:type="dcterms:W3CDTF">2011-08-01T06:04:30Z</dcterms:modified>
  <cp:revision>1</cp:revision>
  <dc:title>Empowerment</dc:title>
</cp:coreProperties>
</file>